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DE9BC-E530-4AF8-A7A3-AC38155D4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7FB7DC-0E57-4D5C-8411-FBEC52DB2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A2213-7949-40E2-9D37-C3044722B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9E495-A751-477E-81C9-F6AF3C13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0D00D-B9C6-404B-955D-1F3D804D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0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0661D-ADA6-4FBB-B9D9-AF01BC90F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AB6271-09DE-4BCA-82CE-F93F64DE8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B5780-6B60-4055-B6B3-BE783790C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72E51-38CD-4616-83A5-11D1210B6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5CF32-ABDD-4FF9-81AD-B2EE31C53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BC0329-654D-48FC-8A03-A117C4185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30F2E-0433-4C6A-902C-B8EF93BD0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92CA0-DA09-444F-A240-4001C518D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EDCB6-6580-4D85-9ED0-B2A9C6709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86F94-EDAF-46F7-BD10-CDD19B04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4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8133D-B2F4-4312-B9C4-CF453EE9C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051DC-3B13-43B7-9524-99759CE2D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2E5C6-6838-4121-B41E-BD30CA80E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93ECA-496F-4DE4-ACA4-4F92CC82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3E03F-5FE1-49EE-8F2B-E1584679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0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7D1B8-0658-410C-BCF7-DC3AE65C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C0959-79A7-4896-91C0-F8D9C503D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2E0EC-F7B5-4613-9356-66D8AC904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80B76-3C5F-4679-943B-FFE96145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554C8-3FED-43F3-8545-773B0B95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6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76A60-3253-4A52-A2C8-EAD463C3B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18AD0-C201-41F8-9C0F-A0B5911B2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B2B7C-631A-4232-9D00-61CF0729A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15E60-856F-47A8-82A0-6BD8E470F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E888D5-DCB7-4EC4-954E-6B033801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D7B18-7061-4740-BD7C-A759904E9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405F6-3DE9-4B79-A5AF-B5B3BD1C9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260B7-D423-4B0B-B33B-493E29E1A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8734FB-994F-4D93-85C2-3EE745C2F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816FCB-8D77-45B0-937C-013E46338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C08D1D-D4DB-4C6C-A899-16D0F229B5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54C9BC-E7A6-44B4-86AD-F7AB7E7F1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33E57E-4B37-4B89-9B82-59C42D2F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FB241-0C59-4846-A411-CF67A1CA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DBE16-60F7-4B54-9041-0DE1AC21D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E4ACF7-85B6-4BC5-A49B-BF33299E7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DC323-4401-47A0-B7AA-01E51F66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CEA4A2-2CC4-43AA-929D-938A965D1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7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DEE7EB-FA24-4A79-8E8F-1232029B2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038EB-FDB1-4219-B9F6-44C2E285C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6F95D-5D54-4678-920E-16507301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9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A3362-6A58-4C73-A7F1-97054AE9E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CCFF1-A05C-49E1-82BC-6CEFB44A8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53127B-4052-42DA-BC4E-225BB6ECF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8B63D-DC40-47EF-ABA4-E97CAE13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D47C7A-5B62-46B5-B9D0-615A9FDA0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7AA51-8BD8-4A09-B28E-EB41CA32D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5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58C11-B409-43A1-8683-CA5A377D5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16063-9B9F-4B13-8149-F90EA706BB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B35068-4365-4E3D-81FC-D1AA906B3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073EFD-B64F-43B5-9B6B-C4104B293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D15CA-9175-48A0-9787-F9E44B48B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C742E-D0A9-4279-B89B-94D91D70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8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26781A-9924-44A2-ACED-CC5DA5DE1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D2BB2-CF19-4AC2-A830-BF0CCF302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823B5-212E-49DA-94E9-D91756E3F7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412D2-B872-4E35-BCF8-B94831F14F4B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1FF14-AD47-4FE2-9D34-CD32D6321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A869E-9EC1-48EF-A455-E6C062B95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02F7A-B9FF-43FF-81FC-B59A28DD1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7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BDKOafORlw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hZUwHDS8ko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hyperlink" Target="https://www.crossroadsbsa.org/support/givenow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crossroadsbsa.org/support/pledge/" TargetMode="External"/><Relationship Id="rId10" Type="http://schemas.openxmlformats.org/officeDocument/2006/relationships/hyperlink" Target="give2cac.org" TargetMode="External"/><Relationship Id="rId4" Type="http://schemas.openxmlformats.org/officeDocument/2006/relationships/hyperlink" Target="https://www.crossroadsbsa.org/support/givemonthly/" TargetMode="External"/><Relationship Id="rId9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give2cac.org" TargetMode="Externa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A366754-A2F4-475B-8217-AB06F5F15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2BF2F0-5264-48F8-8780-73D64DE848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7DC5FF32-A8FD-4F1B-B8D3-3D226716C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277A625-2592-445B-B17E-C521386F8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321734"/>
            <a:ext cx="10905066" cy="293533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Support the Programs </a:t>
            </a:r>
            <a:br>
              <a:rPr lang="en-US" sz="4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</a:t>
            </a:r>
            <a:r>
              <a:rPr lang="en-US" sz="4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4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9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Crossroads of America Council</a:t>
            </a:r>
            <a:b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through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Friends of Scouting</a:t>
            </a:r>
            <a:endParaRPr lang="en-US" sz="36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172EA-6115-4433-ACFC-AC615F15B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3429000"/>
            <a:ext cx="10905065" cy="1071966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 dirty="0"/>
              <a:t>Presenter’s Name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 dirty="0"/>
              <a:t>Presenter’s Email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 dirty="0"/>
              <a:t>Presenter’s Phone Number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E0DD024-DF31-4B53-BAAA-4575D5E60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158" y="4805783"/>
            <a:ext cx="3925682" cy="160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47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223019-49E1-457C-9C5E-6C0ADDFB4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What is Friends of Scouting?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nline Media 3" title="Crossroads of America Council Family FOS">
            <a:hlinkClick r:id="" action="ppaction://media"/>
            <a:extLst>
              <a:ext uri="{FF2B5EF4-FFF2-40B4-BE49-F238E27FC236}">
                <a16:creationId xmlns:a16="http://schemas.microsoft.com/office/drawing/2014/main" id="{2F010286-1415-448C-8A7A-BA0731B22DA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41409" y="1457471"/>
            <a:ext cx="9340990" cy="5277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35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BE577-B4A1-4793-8BEE-F7336E13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/>
              <a:t>Crossroads of America</a:t>
            </a:r>
            <a:r>
              <a:rPr lang="en-US" sz="3600" b="1" dirty="0"/>
              <a:t> </a:t>
            </a:r>
            <a:r>
              <a:rPr lang="en-US" sz="3600" dirty="0"/>
              <a:t>has </a:t>
            </a:r>
            <a:r>
              <a:rPr lang="en-US" sz="3600" u="sng" dirty="0"/>
              <a:t>continued to support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Scouting throughout central Indiana in 2020: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Online Media 5" title="Crossroads of America Council FOS Video">
            <a:hlinkClick r:id="" action="ppaction://media"/>
            <a:extLst>
              <a:ext uri="{FF2B5EF4-FFF2-40B4-BE49-F238E27FC236}">
                <a16:creationId xmlns:a16="http://schemas.microsoft.com/office/drawing/2014/main" id="{ECA12C2A-309C-4295-82C4-8EAFAE8ACA7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57527" y="1457471"/>
            <a:ext cx="8617974" cy="510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1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A9AFE6CB-4DBF-4D8D-BE8E-9AC9F7B8A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198" y="-3414"/>
            <a:ext cx="6862195" cy="6862195"/>
          </a:xfrm>
          <a:prstGeom prst="rect">
            <a:avLst/>
          </a:prstGeom>
        </p:spPr>
      </p:pic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688F61A-43A6-41A6-816D-692562F8E3B7}"/>
              </a:ext>
            </a:extLst>
          </p:cNvPr>
          <p:cNvSpPr/>
          <p:nvPr/>
        </p:nvSpPr>
        <p:spPr>
          <a:xfrm>
            <a:off x="4861771" y="5391523"/>
            <a:ext cx="2468453" cy="4639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655E3E9-3036-4B9E-BADC-E5BB10E29049}"/>
              </a:ext>
            </a:extLst>
          </p:cNvPr>
          <p:cNvSpPr/>
          <p:nvPr/>
        </p:nvSpPr>
        <p:spPr>
          <a:xfrm>
            <a:off x="7877734" y="1520215"/>
            <a:ext cx="2533859" cy="11357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84DF8A5-8C0F-4E98-BD1A-3370B3DC707D}"/>
              </a:ext>
            </a:extLst>
          </p:cNvPr>
          <p:cNvSpPr/>
          <p:nvPr/>
        </p:nvSpPr>
        <p:spPr>
          <a:xfrm>
            <a:off x="7834805" y="3621239"/>
            <a:ext cx="2206817" cy="11357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4DC5E89-EFB5-4AC7-9F22-C36E85A9E058}"/>
              </a:ext>
            </a:extLst>
          </p:cNvPr>
          <p:cNvSpPr/>
          <p:nvPr/>
        </p:nvSpPr>
        <p:spPr>
          <a:xfrm>
            <a:off x="1856039" y="3540845"/>
            <a:ext cx="2468453" cy="9233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3066D88-A30B-437B-96A3-722BCB96DF11}"/>
              </a:ext>
            </a:extLst>
          </p:cNvPr>
          <p:cNvSpPr/>
          <p:nvPr/>
        </p:nvSpPr>
        <p:spPr>
          <a:xfrm>
            <a:off x="1790633" y="1558802"/>
            <a:ext cx="2533859" cy="11357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16064E-57E8-405A-9348-AE035D846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dirty="0"/>
              <a:t>Our Youth Need </a:t>
            </a:r>
            <a:r>
              <a:rPr lang="en-US" b="1" u="sng" dirty="0"/>
              <a:t>Your</a:t>
            </a:r>
            <a:r>
              <a:rPr lang="en-US" dirty="0"/>
              <a:t> Support	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D3F89E-02F1-4AE2-91D1-8CF1654B3D0C}"/>
              </a:ext>
            </a:extLst>
          </p:cNvPr>
          <p:cNvSpPr txBox="1"/>
          <p:nvPr/>
        </p:nvSpPr>
        <p:spPr>
          <a:xfrm>
            <a:off x="1790633" y="1636428"/>
            <a:ext cx="2533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Consider Supporting </a:t>
            </a:r>
          </a:p>
          <a:p>
            <a:pPr algn="ctr"/>
            <a:r>
              <a:rPr lang="en-US" u="sng" dirty="0"/>
              <a:t>One Scout </a:t>
            </a:r>
            <a:r>
              <a:rPr lang="en-US" dirty="0"/>
              <a:t>Through a Year of Program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1FE363-E2F7-469E-B0B1-AA212E371934}"/>
              </a:ext>
            </a:extLst>
          </p:cNvPr>
          <p:cNvSpPr txBox="1"/>
          <p:nvPr/>
        </p:nvSpPr>
        <p:spPr>
          <a:xfrm>
            <a:off x="7877734" y="1636428"/>
            <a:ext cx="25338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Helps Cover the Cost of ALL the Great Things you just Saw in the Video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48DCD9-16F6-4234-8AAC-0CFDDA1ABADA}"/>
              </a:ext>
            </a:extLst>
          </p:cNvPr>
          <p:cNvSpPr txBox="1"/>
          <p:nvPr/>
        </p:nvSpPr>
        <p:spPr>
          <a:xfrm>
            <a:off x="7877734" y="3712726"/>
            <a:ext cx="20716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Make a Pledge Today and Pay Before 12/31/2021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7511F5-31B5-4665-B9F6-858D23D3E4FF}"/>
              </a:ext>
            </a:extLst>
          </p:cNvPr>
          <p:cNvSpPr txBox="1"/>
          <p:nvPr/>
        </p:nvSpPr>
        <p:spPr>
          <a:xfrm>
            <a:off x="4829069" y="5425621"/>
            <a:ext cx="2533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Pay as You Go!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06182C-1844-41CC-8EA6-A2BCDF24804C}"/>
              </a:ext>
            </a:extLst>
          </p:cNvPr>
          <p:cNvSpPr txBox="1"/>
          <p:nvPr/>
        </p:nvSpPr>
        <p:spPr>
          <a:xfrm>
            <a:off x="1823337" y="3679345"/>
            <a:ext cx="2533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 &amp; ANY Gifts are GREATLY APPRECIATED!!!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CB48DE-38AC-401B-BC03-46350FF93FFF}"/>
              </a:ext>
            </a:extLst>
          </p:cNvPr>
          <p:cNvSpPr txBox="1"/>
          <p:nvPr/>
        </p:nvSpPr>
        <p:spPr>
          <a:xfrm>
            <a:off x="5126057" y="2521652"/>
            <a:ext cx="1749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$225</a:t>
            </a:r>
          </a:p>
        </p:txBody>
      </p:sp>
    </p:spTree>
    <p:extLst>
      <p:ext uri="{BB962C8B-B14F-4D97-AF65-F5344CB8AC3E}">
        <p14:creationId xmlns:p14="http://schemas.microsoft.com/office/powerpoint/2010/main" val="3674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E1A51DDC-B76D-4A87-87D0-2A89D7889BE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12527" flipH="1">
            <a:off x="3598118" y="3434058"/>
            <a:ext cx="1248654" cy="114410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D05C819-5148-4902-9238-FE8230718A0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063047">
            <a:off x="2296014" y="3428231"/>
            <a:ext cx="1144104" cy="114410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D457043-B459-418F-8597-519A0E393B6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063047">
            <a:off x="10214317" y="3373144"/>
            <a:ext cx="1144104" cy="1144104"/>
          </a:xfrm>
          <a:prstGeom prst="rect">
            <a:avLst/>
          </a:prstGeom>
        </p:spPr>
      </p:pic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0156EFC-8E42-4AA2-8D75-863BA060311E}"/>
              </a:ext>
            </a:extLst>
          </p:cNvPr>
          <p:cNvSpPr/>
          <p:nvPr/>
        </p:nvSpPr>
        <p:spPr>
          <a:xfrm>
            <a:off x="863125" y="4713476"/>
            <a:ext cx="3706912" cy="1820031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12F020-2019-4DC3-895D-50A5A53FEDF4}"/>
              </a:ext>
            </a:extLst>
          </p:cNvPr>
          <p:cNvSpPr/>
          <p:nvPr/>
        </p:nvSpPr>
        <p:spPr>
          <a:xfrm>
            <a:off x="7364134" y="4765013"/>
            <a:ext cx="4552532" cy="1820031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A366754-A2F4-475B-8217-AB06F5F15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22BF2F0-5264-48F8-8780-73D64DE848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7DC5FF32-A8FD-4F1B-B8D3-3D226716C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9CE6532-58EC-4EEE-A38A-9DC5B85D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b="1" dirty="0"/>
              <a:t>Three Easy Ways to Give	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6C42BD87-0595-484B-A250-C1A6C57FFC48}"/>
              </a:ext>
            </a:extLst>
          </p:cNvPr>
          <p:cNvSpPr txBox="1"/>
          <p:nvPr/>
        </p:nvSpPr>
        <p:spPr>
          <a:xfrm>
            <a:off x="703385" y="3430897"/>
            <a:ext cx="21931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Text</a:t>
            </a:r>
            <a:r>
              <a:rPr lang="en-US" sz="2000" dirty="0"/>
              <a:t> </a:t>
            </a:r>
          </a:p>
          <a:p>
            <a:pPr algn="ctr"/>
            <a:r>
              <a:rPr lang="en-US" sz="2000" dirty="0"/>
              <a:t>“</a:t>
            </a:r>
            <a:r>
              <a:rPr lang="en-US" sz="2000" b="1" dirty="0"/>
              <a:t>GIVE2CAC</a:t>
            </a:r>
            <a:r>
              <a:rPr lang="en-US" sz="2000" dirty="0"/>
              <a:t>” </a:t>
            </a:r>
          </a:p>
          <a:p>
            <a:pPr algn="ctr"/>
            <a:r>
              <a:rPr lang="en-US" sz="2000" dirty="0"/>
              <a:t>to 317-813-7125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AB0CFF-8622-46B1-A277-A0B0AFEE6ED3}"/>
              </a:ext>
            </a:extLst>
          </p:cNvPr>
          <p:cNvSpPr txBox="1"/>
          <p:nvPr/>
        </p:nvSpPr>
        <p:spPr>
          <a:xfrm>
            <a:off x="561941" y="4838662"/>
            <a:ext cx="40817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600" dirty="0"/>
              <a:t>- </a:t>
            </a:r>
            <a:r>
              <a:rPr lang="en-US" sz="1600" dirty="0">
                <a:hlinkClick r:id="rId3"/>
              </a:rPr>
              <a:t>Give Now </a:t>
            </a:r>
            <a:r>
              <a:rPr lang="en-US" sz="1600" dirty="0"/>
              <a:t>to make a pledge and </a:t>
            </a:r>
          </a:p>
          <a:p>
            <a:pPr lvl="1"/>
            <a:r>
              <a:rPr lang="en-US" sz="1600" dirty="0"/>
              <a:t>   Pay It Now</a:t>
            </a:r>
          </a:p>
          <a:p>
            <a:pPr lvl="1"/>
            <a:r>
              <a:rPr lang="en-US" sz="1600" dirty="0"/>
              <a:t>- </a:t>
            </a:r>
            <a:r>
              <a:rPr lang="en-US" sz="1600" dirty="0">
                <a:hlinkClick r:id="rId4"/>
              </a:rPr>
              <a:t>Give Monthly </a:t>
            </a:r>
            <a:r>
              <a:rPr lang="en-US" sz="1600" dirty="0"/>
              <a:t>to set up a recurring</a:t>
            </a:r>
          </a:p>
          <a:p>
            <a:pPr lvl="1"/>
            <a:r>
              <a:rPr lang="en-US" sz="1600" dirty="0"/>
              <a:t>   payment on your credit card</a:t>
            </a:r>
          </a:p>
          <a:p>
            <a:pPr lvl="1"/>
            <a:r>
              <a:rPr lang="en-US" sz="1600" dirty="0"/>
              <a:t>- </a:t>
            </a:r>
            <a:r>
              <a:rPr lang="en-US" sz="1600" dirty="0">
                <a:hlinkClick r:id="rId5"/>
              </a:rPr>
              <a:t>Pledge your Support </a:t>
            </a:r>
            <a:r>
              <a:rPr lang="en-US" sz="1600" dirty="0"/>
              <a:t>to make a pledge</a:t>
            </a:r>
          </a:p>
          <a:p>
            <a:pPr lvl="1"/>
            <a:r>
              <a:rPr lang="en-US" sz="1600" dirty="0"/>
              <a:t>   now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916DEA-C443-4BD4-87AC-4D1C7BC87035}"/>
              </a:ext>
            </a:extLst>
          </p:cNvPr>
          <p:cNvSpPr txBox="1"/>
          <p:nvPr/>
        </p:nvSpPr>
        <p:spPr>
          <a:xfrm>
            <a:off x="8984201" y="3424438"/>
            <a:ext cx="14801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Email</a:t>
            </a:r>
            <a:r>
              <a:rPr lang="en-US" sz="2000" dirty="0"/>
              <a:t> your Unit Coordinator</a:t>
            </a:r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24EDBFA1-E567-4BAB-B490-BE26E25F99CC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 bwMode="auto">
          <a:xfrm>
            <a:off x="5061559" y="4754752"/>
            <a:ext cx="1715149" cy="1737478"/>
          </a:xfrm>
          <a:prstGeom prst="rect">
            <a:avLst/>
          </a:prstGeom>
          <a:noFill/>
        </p:spPr>
      </p:pic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C9EC88B6-A14B-491D-8B76-CA56CED24A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443" y="1943419"/>
            <a:ext cx="1325482" cy="1322893"/>
          </a:xfrm>
          <a:prstGeom prst="rect">
            <a:avLst/>
          </a:prstGeom>
        </p:spPr>
      </p:pic>
      <p:pic>
        <p:nvPicPr>
          <p:cNvPr id="33" name="Picture 32" descr="Icon&#10;&#10;Description automatically generated">
            <a:extLst>
              <a:ext uri="{FF2B5EF4-FFF2-40B4-BE49-F238E27FC236}">
                <a16:creationId xmlns:a16="http://schemas.microsoft.com/office/drawing/2014/main" id="{6736BDF5-3006-4B35-B32F-1338F313F2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77" y="1873824"/>
            <a:ext cx="1701769" cy="1701769"/>
          </a:xfrm>
          <a:prstGeom prst="rect">
            <a:avLst/>
          </a:prstGeom>
        </p:spPr>
      </p:pic>
      <p:pic>
        <p:nvPicPr>
          <p:cNvPr id="32" name="Picture 31" descr="Icon&#10;&#10;Description automatically generated">
            <a:extLst>
              <a:ext uri="{FF2B5EF4-FFF2-40B4-BE49-F238E27FC236}">
                <a16:creationId xmlns:a16="http://schemas.microsoft.com/office/drawing/2014/main" id="{73704DA0-469F-4B5A-921C-F8852290378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03" y="1411404"/>
            <a:ext cx="2746331" cy="27463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13536C-ACE4-416A-BB30-66E106059D57}"/>
              </a:ext>
            </a:extLst>
          </p:cNvPr>
          <p:cNvSpPr txBox="1"/>
          <p:nvPr/>
        </p:nvSpPr>
        <p:spPr>
          <a:xfrm>
            <a:off x="5253355" y="3424438"/>
            <a:ext cx="1479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u="sng" dirty="0"/>
              <a:t>Visit</a:t>
            </a:r>
            <a:r>
              <a:rPr lang="en-US" sz="2000" dirty="0"/>
              <a:t> </a:t>
            </a:r>
          </a:p>
          <a:p>
            <a:pPr algn="ctr"/>
            <a:r>
              <a:rPr lang="en-US" sz="2000" dirty="0">
                <a:hlinkClick r:id="rId10" action="ppaction://hlinkfile"/>
              </a:rPr>
              <a:t>give2cac.org</a:t>
            </a:r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5432E6-F84D-4B10-9793-80F36114F0EE}"/>
              </a:ext>
            </a:extLst>
          </p:cNvPr>
          <p:cNvSpPr/>
          <p:nvPr/>
        </p:nvSpPr>
        <p:spPr>
          <a:xfrm>
            <a:off x="6981914" y="4876219"/>
            <a:ext cx="48461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dirty="0"/>
              <a:t>- Name</a:t>
            </a:r>
          </a:p>
          <a:p>
            <a:pPr lvl="1"/>
            <a:r>
              <a:rPr lang="en-US" sz="1600" dirty="0"/>
              <a:t>- Address</a:t>
            </a:r>
          </a:p>
          <a:p>
            <a:pPr lvl="1"/>
            <a:r>
              <a:rPr lang="en-US" sz="1600" dirty="0"/>
              <a:t>- Phone Number</a:t>
            </a:r>
          </a:p>
          <a:p>
            <a:pPr lvl="1"/>
            <a:r>
              <a:rPr lang="en-US" sz="1600" dirty="0"/>
              <a:t>- Email Address</a:t>
            </a:r>
          </a:p>
          <a:p>
            <a:pPr lvl="1"/>
            <a:r>
              <a:rPr lang="en-US" sz="1600" dirty="0"/>
              <a:t>- $ Amount</a:t>
            </a:r>
          </a:p>
          <a:p>
            <a:pPr lvl="1"/>
            <a:r>
              <a:rPr lang="en-US" sz="1600" dirty="0"/>
              <a:t>- How you’d like to give (Once, Twice, Monthly,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172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A366754-A2F4-475B-8217-AB06F5F15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22BF2F0-5264-48F8-8780-73D64DE848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7DC5FF32-A8FD-4F1B-B8D3-3D226716C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9CE6532-58EC-4EEE-A38A-9DC5B85D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THANK YOU for your Investment!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D7916DEA-C443-4BD4-87AC-4D1C7BC87035}"/>
              </a:ext>
            </a:extLst>
          </p:cNvPr>
          <p:cNvSpPr txBox="1"/>
          <p:nvPr/>
        </p:nvSpPr>
        <p:spPr>
          <a:xfrm>
            <a:off x="8984201" y="3424438"/>
            <a:ext cx="14801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Email</a:t>
            </a:r>
            <a:r>
              <a:rPr lang="en-US" sz="2000" dirty="0"/>
              <a:t> your Unit Coordinator</a:t>
            </a:r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24EDBFA1-E567-4BAB-B490-BE26E25F99C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 bwMode="auto">
          <a:xfrm>
            <a:off x="5061559" y="4754752"/>
            <a:ext cx="1715149" cy="1737478"/>
          </a:xfrm>
          <a:prstGeom prst="rect">
            <a:avLst/>
          </a:prstGeom>
          <a:noFill/>
        </p:spPr>
      </p:pic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C9EC88B6-A14B-491D-8B76-CA56CED24A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443" y="1943419"/>
            <a:ext cx="1325482" cy="1322893"/>
          </a:xfrm>
          <a:prstGeom prst="rect">
            <a:avLst/>
          </a:prstGeom>
        </p:spPr>
      </p:pic>
      <p:pic>
        <p:nvPicPr>
          <p:cNvPr id="33" name="Picture 32" descr="Icon&#10;&#10;Description automatically generated">
            <a:extLst>
              <a:ext uri="{FF2B5EF4-FFF2-40B4-BE49-F238E27FC236}">
                <a16:creationId xmlns:a16="http://schemas.microsoft.com/office/drawing/2014/main" id="{6736BDF5-3006-4B35-B32F-1338F313F2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77" y="1873824"/>
            <a:ext cx="1701769" cy="1701769"/>
          </a:xfrm>
          <a:prstGeom prst="rect">
            <a:avLst/>
          </a:prstGeom>
        </p:spPr>
      </p:pic>
      <p:pic>
        <p:nvPicPr>
          <p:cNvPr id="32" name="Picture 31" descr="Icon&#10;&#10;Description automatically generated">
            <a:extLst>
              <a:ext uri="{FF2B5EF4-FFF2-40B4-BE49-F238E27FC236}">
                <a16:creationId xmlns:a16="http://schemas.microsoft.com/office/drawing/2014/main" id="{73704DA0-469F-4B5A-921C-F885229037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03" y="1411404"/>
            <a:ext cx="2746331" cy="27463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13536C-ACE4-416A-BB30-66E106059D57}"/>
              </a:ext>
            </a:extLst>
          </p:cNvPr>
          <p:cNvSpPr txBox="1"/>
          <p:nvPr/>
        </p:nvSpPr>
        <p:spPr>
          <a:xfrm>
            <a:off x="5253355" y="3424438"/>
            <a:ext cx="1479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u="sng" dirty="0"/>
              <a:t>Visit</a:t>
            </a:r>
            <a:r>
              <a:rPr lang="en-US" sz="2000" dirty="0"/>
              <a:t> </a:t>
            </a:r>
          </a:p>
          <a:p>
            <a:pPr algn="ctr"/>
            <a:r>
              <a:rPr lang="en-US" sz="2000" dirty="0">
                <a:hlinkClick r:id="rId6" action="ppaction://hlinkfile"/>
              </a:rPr>
              <a:t>give2cac.org</a:t>
            </a:r>
            <a:endParaRPr lang="en-US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5E9EB7-8921-4872-B9C0-658826C18605}"/>
              </a:ext>
            </a:extLst>
          </p:cNvPr>
          <p:cNvSpPr txBox="1"/>
          <p:nvPr/>
        </p:nvSpPr>
        <p:spPr>
          <a:xfrm>
            <a:off x="703385" y="3430897"/>
            <a:ext cx="21931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/>
              <a:t>Text</a:t>
            </a:r>
            <a:r>
              <a:rPr lang="en-US" sz="2000" dirty="0"/>
              <a:t> </a:t>
            </a:r>
          </a:p>
          <a:p>
            <a:pPr algn="ctr"/>
            <a:r>
              <a:rPr lang="en-US" sz="2000" dirty="0"/>
              <a:t>“</a:t>
            </a:r>
            <a:r>
              <a:rPr lang="en-US" sz="2000" b="1" dirty="0"/>
              <a:t>GIVE2CAC</a:t>
            </a:r>
            <a:r>
              <a:rPr lang="en-US" sz="2000" dirty="0"/>
              <a:t>” </a:t>
            </a:r>
          </a:p>
          <a:p>
            <a:pPr algn="ctr"/>
            <a:r>
              <a:rPr lang="en-US" sz="2000" dirty="0"/>
              <a:t>to 317-813-7125</a:t>
            </a:r>
          </a:p>
        </p:txBody>
      </p:sp>
    </p:spTree>
    <p:extLst>
      <p:ext uri="{BB962C8B-B14F-4D97-AF65-F5344CB8AC3E}">
        <p14:creationId xmlns:p14="http://schemas.microsoft.com/office/powerpoint/2010/main" val="3296326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203</Words>
  <Application>Microsoft Office PowerPoint</Application>
  <PresentationFormat>Widescreen</PresentationFormat>
  <Paragraphs>40</Paragraphs>
  <Slides>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Support the Programs  of  Crossroads of America Council  through  Friends of Scouting</vt:lpstr>
      <vt:lpstr>What is Friends of Scouting?</vt:lpstr>
      <vt:lpstr>Crossroads of America has continued to support  Scouting throughout central Indiana in 2020:</vt:lpstr>
      <vt:lpstr>Our Youth Need Your Support </vt:lpstr>
      <vt:lpstr>Three Easy Ways to Give </vt:lpstr>
      <vt:lpstr>THANK YOU for your Investment!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Friends of Scouting</dc:title>
  <dc:creator>Adam Hough</dc:creator>
  <cp:lastModifiedBy>glen urso</cp:lastModifiedBy>
  <cp:revision>16</cp:revision>
  <dcterms:created xsi:type="dcterms:W3CDTF">2021-01-27T14:35:54Z</dcterms:created>
  <dcterms:modified xsi:type="dcterms:W3CDTF">2021-02-05T14:09:53Z</dcterms:modified>
</cp:coreProperties>
</file>