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13716000" cx="24384000"/>
  <p:notesSz cx="6858000" cy="9144000"/>
  <p:embeddedFontLst>
    <p:embeddedFont>
      <p:font typeface="Helvetica Neue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hEwO6ophR1n7SGWwPjpT4yYiaw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HelveticaNeue-bold.fntdata"/><Relationship Id="rId27" Type="http://schemas.openxmlformats.org/officeDocument/2006/relationships/font" Target="fonts/HelveticaNeu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HelveticaNeue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customschemas.google.com/relationships/presentationmetadata" Target="metadata"/><Relationship Id="rId30" Type="http://schemas.openxmlformats.org/officeDocument/2006/relationships/font" Target="fonts/HelveticaNeue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Parent Pay Now &amp; Heroes &amp; Helpers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9" name="Google Shape;229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Parent Pay Now &amp; Heroes &amp; Helpers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6" name="Google Shape;296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Parent Pay Now &amp; Heroes &amp; Helpers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76c3bbfd1a_0_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76c3bbfd1a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Include family planner (from IYOS scope sheet)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point values BIGGER; Parent Pay Now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4" name="Google Shape;174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Scout and their Parents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23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3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2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4" name="Google Shape;54;p33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34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34"/>
          <p:cNvSpPr/>
          <p:nvPr>
            <p:ph idx="4" type="pic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3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/>
          <p:nvPr>
            <p:ph idx="2" type="pic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3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sz="18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/>
          <p:nvPr>
            <p:ph idx="2" type="pic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24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24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2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6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0" name="Google Shape;30;p27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27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image" Target="../media/image30.png"/><Relationship Id="rId6" Type="http://schemas.openxmlformats.org/officeDocument/2006/relationships/image" Target="../media/image12.png"/><Relationship Id="rId7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Relationship Id="rId8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36.png"/><Relationship Id="rId13" Type="http://schemas.openxmlformats.org/officeDocument/2006/relationships/image" Target="../media/image25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4.png"/><Relationship Id="rId4" Type="http://schemas.openxmlformats.org/officeDocument/2006/relationships/image" Target="../media/image13.png"/><Relationship Id="rId9" Type="http://schemas.openxmlformats.org/officeDocument/2006/relationships/image" Target="../media/image39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Relationship Id="rId7" Type="http://schemas.openxmlformats.org/officeDocument/2006/relationships/image" Target="../media/image40.png"/><Relationship Id="rId8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44.png"/><Relationship Id="rId6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8.png"/><Relationship Id="rId5" Type="http://schemas.openxmlformats.org/officeDocument/2006/relationships/image" Target="../media/image35.png"/><Relationship Id="rId6" Type="http://schemas.openxmlformats.org/officeDocument/2006/relationships/image" Target="../media/image45.png"/><Relationship Id="rId7" Type="http://schemas.openxmlformats.org/officeDocument/2006/relationships/image" Target="../media/image38.png"/><Relationship Id="rId8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hyperlink" Target="mailto:Anne.Herriage@crossroadsbsa.org" TargetMode="External"/><Relationship Id="rId9" Type="http://schemas.openxmlformats.org/officeDocument/2006/relationships/image" Target="../media/image51.png"/><Relationship Id="rId5" Type="http://schemas.openxmlformats.org/officeDocument/2006/relationships/hyperlink" Target="mailto:jorsand@crossroadsbsa.org" TargetMode="External"/><Relationship Id="rId6" Type="http://schemas.openxmlformats.org/officeDocument/2006/relationships/hyperlink" Target="mailto:kimthebeliever1@gmail.com" TargetMode="External"/><Relationship Id="rId7" Type="http://schemas.openxmlformats.org/officeDocument/2006/relationships/hyperlink" Target="mailto:aeheins@gmail.com" TargetMode="External"/><Relationship Id="rId8" Type="http://schemas.openxmlformats.org/officeDocument/2006/relationships/image" Target="../media/image5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image" Target="../media/image12.png"/><Relationship Id="rId5" Type="http://schemas.openxmlformats.org/officeDocument/2006/relationships/image" Target="../media/image53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14.png"/><Relationship Id="rId7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1.png"/><Relationship Id="rId7" Type="http://schemas.openxmlformats.org/officeDocument/2006/relationships/image" Target="../media/image26.png"/><Relationship Id="rId8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0" name="Google Shape;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 txBox="1"/>
          <p:nvPr/>
        </p:nvSpPr>
        <p:spPr>
          <a:xfrm>
            <a:off x="2073964" y="9065112"/>
            <a:ext cx="20236200" cy="14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1" lang="en-US" sz="8800">
                <a:solidFill>
                  <a:srgbClr val="FFFFFF"/>
                </a:solidFill>
              </a:rPr>
              <a:t>Crossroads of America Council</a:t>
            </a:r>
            <a:endParaRPr/>
          </a:p>
        </p:txBody>
      </p:sp>
      <p:sp>
        <p:nvSpPr>
          <p:cNvPr id="72" name="Google Shape;72;p1"/>
          <p:cNvSpPr txBox="1"/>
          <p:nvPr/>
        </p:nvSpPr>
        <p:spPr>
          <a:xfrm>
            <a:off x="8993214" y="10800150"/>
            <a:ext cx="70716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Unit Leader Training</a:t>
            </a:r>
            <a:endParaRPr b="0" i="0" sz="4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73" name="Google Shape;7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1879" y="5437578"/>
            <a:ext cx="11974277" cy="2840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1" name="Google Shape;19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0"/>
          <p:cNvSpPr txBox="1"/>
          <p:nvPr/>
        </p:nvSpPr>
        <p:spPr>
          <a:xfrm>
            <a:off x="10986769" y="2147850"/>
            <a:ext cx="34422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Arial"/>
              <a:buNone/>
            </a:pPr>
            <a:r>
              <a:rPr b="1" i="0" lang="en-US" sz="1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sell</a:t>
            </a:r>
            <a:endParaRPr b="1" i="0" sz="1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0"/>
          <p:cNvSpPr txBox="1"/>
          <p:nvPr/>
        </p:nvSpPr>
        <p:spPr>
          <a:xfrm>
            <a:off x="10986785" y="4630975"/>
            <a:ext cx="12042915" cy="5550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6600"/>
              <a:buFont typeface="Arial"/>
              <a:buNone/>
            </a:pPr>
            <a:r>
              <a:rPr b="0" i="0" lang="en-US" sz="66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sell</a:t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sold; selling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transitive verb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to give up (property) to another for something of value (such as money)</a:t>
            </a:r>
            <a:endParaRPr/>
          </a:p>
        </p:txBody>
      </p:sp>
      <p:pic>
        <p:nvPicPr>
          <p:cNvPr descr="590x535-HowitWorks-WhereDoFundsGo.png" id="194" name="Google Shape;19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4300" y="4253289"/>
            <a:ext cx="8506390" cy="771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/>
          <p:nvPr/>
        </p:nvSpPr>
        <p:spPr>
          <a:xfrm>
            <a:off x="1096417" y="3420850"/>
            <a:ext cx="6400800" cy="61042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Storefronts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Setup tables at high foot traffic locations.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sell to customers coming in and out of stores.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 Practice: One Scout and their parent per shift. 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00" name="Google Shape;200;p11"/>
          <p:cNvCxnSpPr/>
          <p:nvPr/>
        </p:nvCxnSpPr>
        <p:spPr>
          <a:xfrm flipH="1" rot="10800000">
            <a:off x="843002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201" name="Google Shape;201;p11"/>
          <p:cNvSpPr txBox="1"/>
          <p:nvPr/>
        </p:nvSpPr>
        <p:spPr>
          <a:xfrm>
            <a:off x="8991599" y="7399216"/>
            <a:ext cx="6400800" cy="5488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Online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Sell virtually to family and friends by sharing your online fundraising page via social, email &amp; text.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Product ships to the customer.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Safest way to sell!</a:t>
            </a:r>
            <a:endParaRPr b="0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1"/>
          <p:cNvSpPr txBox="1"/>
          <p:nvPr/>
        </p:nvSpPr>
        <p:spPr>
          <a:xfrm>
            <a:off x="16836901" y="4036400"/>
            <a:ext cx="6903900" cy="487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Wagon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Sell door-to-door 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 Practice: Bring product with you to avoid second trip to deliver.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can record undelivered orders in App.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03" name="Google Shape;203;p11"/>
          <p:cNvCxnSpPr/>
          <p:nvPr/>
        </p:nvCxnSpPr>
        <p:spPr>
          <a:xfrm flipH="1" rot="10800000">
            <a:off x="15965090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590x535-AboutUs-RewardingScouts.png" id="204" name="Google Shape;20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4258" y="9318679"/>
            <a:ext cx="4308576" cy="3906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05" name="Google Shape;20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1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Ways to Sell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360x476-SmallImages-WhoWeAre.png" id="207" name="Google Shape;20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01267" y="2626351"/>
            <a:ext cx="3859793" cy="50070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08" name="Google Shape;20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590x535-AboutUs-ImpactofaSnack.png" id="210" name="Google Shape;210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883001" y="8980968"/>
            <a:ext cx="4308576" cy="3906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"/>
          <p:cNvSpPr/>
          <p:nvPr/>
        </p:nvSpPr>
        <p:spPr>
          <a:xfrm>
            <a:off x="632791" y="3474840"/>
            <a:ext cx="23118414" cy="1133294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12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cxnSp>
        <p:nvCxnSpPr>
          <p:cNvPr id="217" name="Google Shape;217;p12"/>
          <p:cNvCxnSpPr/>
          <p:nvPr/>
        </p:nvCxnSpPr>
        <p:spPr>
          <a:xfrm flipH="1" rot="10800000">
            <a:off x="8317377" y="4901144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218" name="Google Shape;218;p12"/>
          <p:cNvSpPr txBox="1"/>
          <p:nvPr/>
        </p:nvSpPr>
        <p:spPr>
          <a:xfrm>
            <a:off x="8769264" y="4901144"/>
            <a:ext cx="6858000" cy="870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Scout Role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45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Wear your uniform.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Stand in front of the table.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Smile &amp; walk up to everyone.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Look the customer in the eye and give your pitch.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Guide them to the table to pick their products. 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It helps to memorize the prices!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Let your parent handle the money so you can get more customers.</a:t>
            </a:r>
            <a:endParaRPr sz="1200"/>
          </a:p>
        </p:txBody>
      </p:sp>
      <p:sp>
        <p:nvSpPr>
          <p:cNvPr id="219" name="Google Shape;219;p12"/>
          <p:cNvSpPr txBox="1"/>
          <p:nvPr/>
        </p:nvSpPr>
        <p:spPr>
          <a:xfrm>
            <a:off x="16677965" y="4734826"/>
            <a:ext cx="6858000" cy="812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Parent Role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45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Encourage your Scout to keep asking. No’s happen, that’s okay!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Handle table and products setup.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Stand and thank everyone!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Share what your Scout will get with the consumers’ support.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Enter orders so your Scout can get more customers.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Submit all donations in App.</a:t>
            </a:r>
            <a:endParaRPr sz="1200"/>
          </a:p>
        </p:txBody>
      </p:sp>
      <p:cxnSp>
        <p:nvCxnSpPr>
          <p:cNvPr id="220" name="Google Shape;220;p12"/>
          <p:cNvCxnSpPr/>
          <p:nvPr/>
        </p:nvCxnSpPr>
        <p:spPr>
          <a:xfrm flipH="1" rot="10800000">
            <a:off x="16066621" y="4901144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221" name="Google Shape;22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2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Storefront Best Practices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2"/>
          <p:cNvSpPr txBox="1"/>
          <p:nvPr/>
        </p:nvSpPr>
        <p:spPr>
          <a:xfrm>
            <a:off x="848035" y="4734826"/>
            <a:ext cx="6858000" cy="812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Prep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45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Enough popcorn to sell $500 per hour.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 fully charged phone with the Trail’s End App.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Bluetooth Square reader 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6-foot table &amp; banner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Cash box with small bills.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 should use the restroom before shift.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Place products highest to lowest.</a:t>
            </a:r>
            <a:endParaRPr sz="1200"/>
          </a:p>
          <a:p>
            <a:pPr indent="-4445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NEVER put prices on table.</a:t>
            </a:r>
            <a:endParaRPr sz="1200"/>
          </a:p>
        </p:txBody>
      </p:sp>
      <p:pic>
        <p:nvPicPr>
          <p:cNvPr descr="Image" id="224" name="Google Shape;22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2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sp>
        <p:nvSpPr>
          <p:cNvPr id="226" name="Google Shape;226;p12"/>
          <p:cNvSpPr txBox="1"/>
          <p:nvPr/>
        </p:nvSpPr>
        <p:spPr>
          <a:xfrm>
            <a:off x="1332911" y="3586536"/>
            <a:ext cx="2171817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One Scout and their Parent - </a:t>
            </a:r>
            <a:r>
              <a:rPr b="1" i="0" lang="en-US" sz="5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Making $500/hour a Reality!</a:t>
            </a:r>
            <a:endParaRPr b="1" i="0" sz="7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/>
          <p:nvPr/>
        </p:nvSpPr>
        <p:spPr>
          <a:xfrm>
            <a:off x="16683090" y="4115033"/>
            <a:ext cx="7206137" cy="8112513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p13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pic>
        <p:nvPicPr>
          <p:cNvPr descr="Image" id="233" name="Google Shape;23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Scout Pitch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235" name="Google Shape;23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3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237" name="Google Shape;237;p13"/>
          <p:cNvPicPr preferRelativeResize="0"/>
          <p:nvPr/>
        </p:nvPicPr>
        <p:blipFill rotWithShape="1">
          <a:blip r:embed="rId5">
            <a:alphaModFix/>
          </a:blip>
          <a:srcRect b="0" l="6865" r="6995" t="0"/>
          <a:stretch/>
        </p:blipFill>
        <p:spPr>
          <a:xfrm>
            <a:off x="655983" y="3792574"/>
            <a:ext cx="15425530" cy="832780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3"/>
          <p:cNvSpPr txBox="1"/>
          <p:nvPr/>
        </p:nvSpPr>
        <p:spPr>
          <a:xfrm>
            <a:off x="16989186" y="4698126"/>
            <a:ext cx="6681381" cy="716606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NEVER, NEVER, NEVER </a:t>
            </a: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ask customers to buy popcorn. It’s to support You!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02D2B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Even if the customer says no, always say, “Thank you” and “Have a good day.”</a:t>
            </a:r>
            <a:endParaRPr b="0" i="0" sz="48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/>
          <p:nvPr/>
        </p:nvSpPr>
        <p:spPr>
          <a:xfrm>
            <a:off x="11377781" y="3268317"/>
            <a:ext cx="12064402" cy="8531303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4" name="Google Shape;24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431" y="3405831"/>
            <a:ext cx="9591046" cy="83937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45" name="Google Shape;24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39383" y="774015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4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sp>
        <p:nvSpPr>
          <p:cNvPr id="247" name="Google Shape;247;p14"/>
          <p:cNvSpPr txBox="1"/>
          <p:nvPr/>
        </p:nvSpPr>
        <p:spPr>
          <a:xfrm>
            <a:off x="1230093" y="3719098"/>
            <a:ext cx="9100500" cy="82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Credit is Best for Scouts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Safer, easier &amp; higher sales for Scouts!</a:t>
            </a:r>
            <a:endParaRPr sz="1000"/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Trail’s End pays all fees!</a:t>
            </a:r>
            <a:endParaRPr sz="1000"/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Ways to accept credit in App:</a:t>
            </a:r>
            <a:endParaRPr sz="1000"/>
          </a:p>
          <a:p>
            <a:pPr indent="-546100" lvl="3" marL="1188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Square Bluetooth - contactless cards, chip cards, Apple Pay &amp; Google Pay</a:t>
            </a:r>
            <a:endParaRPr sz="1000"/>
          </a:p>
          <a:p>
            <a:pPr indent="-546100" lvl="3" marL="1188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Square Swipers: Lighting (Apple) &amp; Headphone jack (Android)</a:t>
            </a:r>
            <a:endParaRPr sz="1000"/>
          </a:p>
          <a:p>
            <a:pPr indent="-546100" lvl="3" marL="1188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Manual Entry (no reader): type card</a:t>
            </a:r>
            <a:endParaRPr sz="1000"/>
          </a:p>
          <a:p>
            <a:pPr indent="-571500" lvl="3" marL="118872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Apple Pay, Google Pay &amp; Cash App Pay: use share feature at checkout for customers to pay on their device</a:t>
            </a: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indent="-419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11782614" y="5816320"/>
            <a:ext cx="5181652" cy="5242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Parents</a:t>
            </a:r>
            <a:endParaRPr b="1" i="0" sz="44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Use their card and keep the cash.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Available at end of shift (up to 30 minutes after).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on that shift earn more Rewards.</a:t>
            </a:r>
            <a:endParaRPr/>
          </a:p>
        </p:txBody>
      </p:sp>
      <p:pic>
        <p:nvPicPr>
          <p:cNvPr descr="Image" id="249" name="Google Shape;24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4"/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 Card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21559" y="11976145"/>
            <a:ext cx="2596847" cy="117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7891" y="12119863"/>
            <a:ext cx="2480840" cy="102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85680" y="12047735"/>
            <a:ext cx="5358215" cy="94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460530" y="12060229"/>
            <a:ext cx="3246531" cy="8116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55" name="Google Shape;25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4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circle-2.ai" id="257" name="Google Shape;257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89350" y="2971249"/>
            <a:ext cx="1781412" cy="135040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4"/>
          <p:cNvSpPr txBox="1"/>
          <p:nvPr/>
        </p:nvSpPr>
        <p:spPr>
          <a:xfrm>
            <a:off x="10901261" y="3577441"/>
            <a:ext cx="1278074" cy="701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6600"/>
              <a:buFont typeface="Arial"/>
              <a:buNone/>
            </a:pPr>
            <a:r>
              <a:rPr b="1" baseline="30000" i="0" lang="en-US" sz="66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NEW</a:t>
            </a:r>
            <a:endParaRPr b="1" i="0" sz="5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14"/>
          <p:cNvSpPr txBox="1"/>
          <p:nvPr/>
        </p:nvSpPr>
        <p:spPr>
          <a:xfrm>
            <a:off x="17751356" y="5562561"/>
            <a:ext cx="5181600" cy="524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Leaders</a:t>
            </a:r>
            <a:endParaRPr b="1" i="0" sz="44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Use their card and keep the cash.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Available after shift until 2:59 am ET.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on shifts that day earn more Rewards.</a:t>
            </a:r>
            <a:endParaRPr/>
          </a:p>
        </p:txBody>
      </p:sp>
      <p:sp>
        <p:nvSpPr>
          <p:cNvPr id="260" name="Google Shape;260;p14"/>
          <p:cNvSpPr txBox="1"/>
          <p:nvPr/>
        </p:nvSpPr>
        <p:spPr>
          <a:xfrm>
            <a:off x="11392347" y="3446890"/>
            <a:ext cx="12014827" cy="2072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Cash to Credit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Convert cash recorded in App.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Rewards: Turn 1 pt for each (cash) dollar collected into 1.25 pts </a:t>
            </a:r>
            <a:endParaRPr/>
          </a:p>
        </p:txBody>
      </p:sp>
      <p:cxnSp>
        <p:nvCxnSpPr>
          <p:cNvPr id="261" name="Google Shape;261;p14"/>
          <p:cNvCxnSpPr/>
          <p:nvPr/>
        </p:nvCxnSpPr>
        <p:spPr>
          <a:xfrm rot="10800000">
            <a:off x="17407282" y="6249905"/>
            <a:ext cx="2700" cy="5214900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58400" y="8147579"/>
            <a:ext cx="13086116" cy="4730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267" name="Google Shape;26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PoppingCorn.png" id="268" name="Google Shape;26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19352" y="3443063"/>
            <a:ext cx="3878591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SaltedCaramel.png" id="269" name="Google Shape;26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30995" y="3460280"/>
            <a:ext cx="3878591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Smores.png" id="270" name="Google Shape;270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5086" y="3443063"/>
            <a:ext cx="3878592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SweetSaltyKettleCorn.png" id="271" name="Google Shape;271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607010" y="3499028"/>
            <a:ext cx="3878591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UnbelievableButter.png" id="272" name="Google Shape;272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7545" y="3341012"/>
            <a:ext cx="3878592" cy="38785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WhiteCheddar.png" id="273" name="Google Shape;273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355606" y="3500290"/>
            <a:ext cx="3878591" cy="387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5"/>
          <p:cNvSpPr/>
          <p:nvPr/>
        </p:nvSpPr>
        <p:spPr>
          <a:xfrm>
            <a:off x="898399" y="3611350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Products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1047507" y="3832289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5334656" y="3611350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15"/>
          <p:cNvSpPr txBox="1"/>
          <p:nvPr/>
        </p:nvSpPr>
        <p:spPr>
          <a:xfrm>
            <a:off x="733069" y="9035704"/>
            <a:ext cx="8606833" cy="303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576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Products and flavors consumers purchase every day. </a:t>
            </a:r>
            <a:endParaRPr/>
          </a:p>
          <a:p>
            <a:pPr indent="-365760" lvl="0" marL="6858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Char char="•"/>
            </a:pP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Fewer products simplifies the sale for Councils, Units &amp; Scouts. </a:t>
            </a:r>
            <a:endParaRPr/>
          </a:p>
        </p:txBody>
      </p:sp>
      <p:pic>
        <p:nvPicPr>
          <p:cNvPr descr="514x514-Donations-HeroesAndHelpers.png" id="279" name="Google Shape;279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875143" y="8636245"/>
            <a:ext cx="3753574" cy="375357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5"/>
          <p:cNvSpPr txBox="1"/>
          <p:nvPr/>
        </p:nvSpPr>
        <p:spPr>
          <a:xfrm>
            <a:off x="11111953" y="8602747"/>
            <a:ext cx="7514491" cy="3949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Heroes &amp; Helpers Donations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92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Donations in App will be automatically processed nightly &amp; reflected on Unit orders, eliminating manual ordering, and saving time! </a:t>
            </a:r>
            <a:endParaRPr/>
          </a:p>
        </p:txBody>
      </p:sp>
      <p:sp>
        <p:nvSpPr>
          <p:cNvPr id="281" name="Google Shape;281;p15"/>
          <p:cNvSpPr/>
          <p:nvPr/>
        </p:nvSpPr>
        <p:spPr>
          <a:xfrm>
            <a:off x="9015065" y="3608055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12728608" y="3608055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16493077" y="3608054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15"/>
          <p:cNvSpPr/>
          <p:nvPr/>
        </p:nvSpPr>
        <p:spPr>
          <a:xfrm>
            <a:off x="19741382" y="3605916"/>
            <a:ext cx="1052093" cy="1052093"/>
          </a:xfrm>
          <a:prstGeom prst="ellipse">
            <a:avLst/>
          </a:prstGeom>
          <a:solidFill>
            <a:srgbClr val="001F38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5" name="Google Shape;285;p15"/>
          <p:cNvSpPr txBox="1"/>
          <p:nvPr/>
        </p:nvSpPr>
        <p:spPr>
          <a:xfrm>
            <a:off x="5457159" y="3826855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p15"/>
          <p:cNvSpPr txBox="1"/>
          <p:nvPr/>
        </p:nvSpPr>
        <p:spPr>
          <a:xfrm>
            <a:off x="9179419" y="3826855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p15"/>
          <p:cNvSpPr txBox="1"/>
          <p:nvPr/>
        </p:nvSpPr>
        <p:spPr>
          <a:xfrm>
            <a:off x="12890125" y="3826855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" name="Google Shape;288;p15"/>
          <p:cNvSpPr txBox="1"/>
          <p:nvPr/>
        </p:nvSpPr>
        <p:spPr>
          <a:xfrm>
            <a:off x="19883610" y="3770671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4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15"/>
          <p:cNvSpPr txBox="1"/>
          <p:nvPr/>
        </p:nvSpPr>
        <p:spPr>
          <a:xfrm>
            <a:off x="16681212" y="3826855"/>
            <a:ext cx="972791" cy="610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2300"/>
              <a:buFont typeface="Arial"/>
              <a:buNone/>
            </a:pPr>
            <a:r>
              <a:rPr b="0" baseline="30000" i="0" lang="en-US" sz="23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b="0" i="0" lang="en-US" sz="40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/>
          </a:p>
        </p:txBody>
      </p:sp>
      <p:pic>
        <p:nvPicPr>
          <p:cNvPr descr="Image" id="290" name="Google Shape;290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5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circle-2.ai" id="292" name="Google Shape;292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179431" y="7843083"/>
            <a:ext cx="2168906" cy="164415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5"/>
          <p:cNvSpPr txBox="1"/>
          <p:nvPr/>
        </p:nvSpPr>
        <p:spPr>
          <a:xfrm>
            <a:off x="9374178" y="8154002"/>
            <a:ext cx="17793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1" baseline="30000" i="0" lang="en-US" sz="45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NEW PROCESS</a:t>
            </a:r>
            <a:endParaRPr b="1" i="0" sz="37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cxnSp>
        <p:nvCxnSpPr>
          <p:cNvPr id="299" name="Google Shape;299;p16"/>
          <p:cNvCxnSpPr/>
          <p:nvPr/>
        </p:nvCxnSpPr>
        <p:spPr>
          <a:xfrm rot="10800000">
            <a:off x="8422218" y="3966864"/>
            <a:ext cx="0" cy="6449345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300" name="Google Shape;300;p16"/>
          <p:cNvSpPr txBox="1"/>
          <p:nvPr/>
        </p:nvSpPr>
        <p:spPr>
          <a:xfrm>
            <a:off x="8993254" y="3397914"/>
            <a:ext cx="6400800" cy="54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Customize Page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Upload a profile picture.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Write a description - “Tell your customers why they should support Scout fundraising.”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Select your favorite product.</a:t>
            </a:r>
            <a:endParaRPr/>
          </a:p>
        </p:txBody>
      </p:sp>
      <p:sp>
        <p:nvSpPr>
          <p:cNvPr id="301" name="Google Shape;301;p16"/>
          <p:cNvSpPr txBox="1"/>
          <p:nvPr/>
        </p:nvSpPr>
        <p:spPr>
          <a:xfrm>
            <a:off x="16536150" y="3397925"/>
            <a:ext cx="7151700" cy="60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Share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Share your online fundraising page link with family and friends!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Use the App to post on social, send emails and texts &amp; generate a QR code.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Follow-up with customers who have not bought. </a:t>
            </a:r>
            <a:endParaRPr/>
          </a:p>
        </p:txBody>
      </p:sp>
      <p:cxnSp>
        <p:nvCxnSpPr>
          <p:cNvPr id="302" name="Google Shape;302;p16"/>
          <p:cNvCxnSpPr/>
          <p:nvPr/>
        </p:nvCxnSpPr>
        <p:spPr>
          <a:xfrm flipH="1" rot="10800000">
            <a:off x="15965090" y="4086134"/>
            <a:ext cx="2" cy="6330075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303" name="Google Shape;30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83106"/>
            <a:ext cx="24384000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6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Online Best Practices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6"/>
          <p:cNvSpPr txBox="1"/>
          <p:nvPr/>
        </p:nvSpPr>
        <p:spPr>
          <a:xfrm>
            <a:off x="817925" y="3397925"/>
            <a:ext cx="7151700" cy="54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Safe &amp; Easy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54864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Trail’s End ships the product directly to the customer.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No handling of products or cash for Scouts or Unit.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As many traditional products and prices as possible.</a:t>
            </a:r>
            <a:endParaRPr/>
          </a:p>
          <a:p>
            <a:pPr indent="-457200" lvl="0" marL="5486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Additional products online.</a:t>
            </a:r>
            <a:endParaRPr/>
          </a:p>
        </p:txBody>
      </p:sp>
      <p:pic>
        <p:nvPicPr>
          <p:cNvPr descr="Image" id="306" name="Google Shape;30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6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308" name="Google Shape;30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7354" y="10279317"/>
            <a:ext cx="19419845" cy="3136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14x514-TE-APP-Products-BeefJerky.png" id="309" name="Google Shape;30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6801" y="10448273"/>
            <a:ext cx="2967471" cy="29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14" name="Google Shape;3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7"/>
          <p:cNvSpPr txBox="1"/>
          <p:nvPr/>
        </p:nvSpPr>
        <p:spPr>
          <a:xfrm>
            <a:off x="10986769" y="2147850"/>
            <a:ext cx="80772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Arial"/>
              <a:buNone/>
            </a:pPr>
            <a:r>
              <a:rPr b="1" i="0" lang="en-US" sz="1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wrap up</a:t>
            </a:r>
            <a:endParaRPr b="1" i="0" sz="1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7"/>
          <p:cNvSpPr txBox="1"/>
          <p:nvPr/>
        </p:nvSpPr>
        <p:spPr>
          <a:xfrm>
            <a:off x="10986785" y="4642499"/>
            <a:ext cx="12042915" cy="4811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6600"/>
              <a:buFont typeface="Arial"/>
              <a:buNone/>
            </a:pPr>
            <a:r>
              <a:rPr b="0" i="0" lang="en-US" sz="66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wrap·up</a:t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wrapped up; wrapping up; wraps up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transitive verb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to bring to a successful conclusion</a:t>
            </a:r>
            <a:endParaRPr/>
          </a:p>
        </p:txBody>
      </p:sp>
      <p:pic>
        <p:nvPicPr>
          <p:cNvPr descr="590x535-Donations-YourPurchaseMakesaDiff.png" id="317" name="Google Shape;31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5639" y="4450714"/>
            <a:ext cx="8953666" cy="8119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"/>
          <p:cNvSpPr txBox="1"/>
          <p:nvPr/>
        </p:nvSpPr>
        <p:spPr>
          <a:xfrm>
            <a:off x="1157425" y="4072392"/>
            <a:ext cx="6400800" cy="5488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Place Final Order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Collect undelivered orders from Scouts.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Go to “Popcorn Orders” page in Leader Portal.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The system will highlight shortages using App sales and previous Unit orders.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3" name="Google Shape;323;p18"/>
          <p:cNvCxnSpPr/>
          <p:nvPr/>
        </p:nvCxnSpPr>
        <p:spPr>
          <a:xfrm flipH="1" rot="10800000">
            <a:off x="843002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324" name="Google Shape;324;p18"/>
          <p:cNvSpPr txBox="1"/>
          <p:nvPr/>
        </p:nvSpPr>
        <p:spPr>
          <a:xfrm>
            <a:off x="8991599" y="6721809"/>
            <a:ext cx="6400800" cy="61042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Submit Rewards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Submit Unit’s Rewards order when ready.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Amazon eGift Cards will release 5 days later for Scouts to claim in App.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Submit again for Scouts that sell more and earn a bigger eGift Card.</a:t>
            </a:r>
            <a:endParaRPr b="0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8"/>
          <p:cNvSpPr txBox="1"/>
          <p:nvPr/>
        </p:nvSpPr>
        <p:spPr>
          <a:xfrm>
            <a:off x="16836889" y="4072392"/>
            <a:ext cx="6400800" cy="61042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Request Unit Payout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Go to Account Summary page in Leader Portal.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Ensure Unit Invoice is paid.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How to request payout:</a:t>
            </a:r>
            <a:endParaRPr/>
          </a:p>
          <a:p>
            <a:pPr indent="-571500" lvl="0" marL="1097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Enter the Unit’s bank account on Unit Info page. </a:t>
            </a:r>
            <a:endParaRPr/>
          </a:p>
          <a:p>
            <a:pPr indent="-571500" lvl="0" marL="10972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Click Request Payout.</a:t>
            </a:r>
            <a:endParaRPr/>
          </a:p>
        </p:txBody>
      </p:sp>
      <p:cxnSp>
        <p:nvCxnSpPr>
          <p:cNvPr id="326" name="Google Shape;326;p18"/>
          <p:cNvCxnSpPr/>
          <p:nvPr/>
        </p:nvCxnSpPr>
        <p:spPr>
          <a:xfrm flipH="1" rot="10800000">
            <a:off x="1592533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327" name="Google Shape;32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8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Steps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329" name="Google Shape;32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8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trees-1.ai" id="331" name="Google Shape;33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7728" y="9984528"/>
            <a:ext cx="3908783" cy="1669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cks.ai" id="332" name="Google Shape;33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925591" y="11051828"/>
            <a:ext cx="2223396" cy="1316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pfire.ai" id="333" name="Google Shape;33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515670" y="10845420"/>
            <a:ext cx="1155529" cy="17294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reesLake-2.ai" id="334" name="Google Shape;334;p18"/>
          <p:cNvPicPr preferRelativeResize="0"/>
          <p:nvPr/>
        </p:nvPicPr>
        <p:blipFill rotWithShape="1">
          <a:blip r:embed="rId8">
            <a:alphaModFix/>
          </a:blip>
          <a:srcRect b="0" l="0" r="34959" t="0"/>
          <a:stretch/>
        </p:blipFill>
        <p:spPr>
          <a:xfrm>
            <a:off x="1770203" y="10230846"/>
            <a:ext cx="2404230" cy="2901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amazon.com gift card" id="335" name="Google Shape;335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90471" y="3466191"/>
            <a:ext cx="3614172" cy="3179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gnpost.ai" id="336" name="Google Shape;336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1546485" y="10896396"/>
            <a:ext cx="1144423" cy="161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76c3bbfd1a_0_4"/>
          <p:cNvSpPr txBox="1"/>
          <p:nvPr/>
        </p:nvSpPr>
        <p:spPr>
          <a:xfrm>
            <a:off x="4277035" y="255757"/>
            <a:ext cx="3328500" cy="11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cxnSp>
        <p:nvCxnSpPr>
          <p:cNvPr id="342" name="Google Shape;342;g276c3bbfd1a_0_4"/>
          <p:cNvCxnSpPr/>
          <p:nvPr/>
        </p:nvCxnSpPr>
        <p:spPr>
          <a:xfrm rot="10800000">
            <a:off x="7621638" y="4086046"/>
            <a:ext cx="0" cy="7858500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343" name="Google Shape;343;g276c3bbfd1a_0_4"/>
          <p:cNvSpPr txBox="1"/>
          <p:nvPr/>
        </p:nvSpPr>
        <p:spPr>
          <a:xfrm>
            <a:off x="8072625" y="4010300"/>
            <a:ext cx="7441500" cy="498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Commission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Base</a:t>
            </a:r>
            <a:r>
              <a:rPr lang="en-US" sz="3600">
                <a:solidFill>
                  <a:srgbClr val="001F38"/>
                </a:solidFill>
              </a:rPr>
              <a:t>- 33%</a:t>
            </a:r>
            <a:endParaRPr sz="3600">
              <a:solidFill>
                <a:srgbClr val="001F38"/>
              </a:solidFill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Bonus-</a:t>
            </a:r>
            <a:endParaRPr b="0" i="0" sz="36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Char char="○"/>
            </a:pPr>
            <a:r>
              <a:rPr lang="en-US" sz="3600">
                <a:solidFill>
                  <a:srgbClr val="001F38"/>
                </a:solidFill>
              </a:rPr>
              <a:t>Register for sale by 5/15 +2%</a:t>
            </a:r>
            <a:endParaRPr sz="3600">
              <a:solidFill>
                <a:srgbClr val="001F38"/>
              </a:solidFill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Char char="○"/>
            </a:pPr>
            <a:r>
              <a:rPr lang="en-US" sz="3600">
                <a:solidFill>
                  <a:srgbClr val="001F38"/>
                </a:solidFill>
              </a:rPr>
              <a:t>$25k-34k in sales +2% -OR-</a:t>
            </a:r>
            <a:endParaRPr sz="3600">
              <a:solidFill>
                <a:srgbClr val="001F38"/>
              </a:solidFill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Char char="○"/>
            </a:pPr>
            <a:r>
              <a:rPr lang="en-US" sz="3600">
                <a:solidFill>
                  <a:srgbClr val="001F38"/>
                </a:solidFill>
              </a:rPr>
              <a:t>$35k-44k in sales +3% -OR-</a:t>
            </a:r>
            <a:endParaRPr sz="3600">
              <a:solidFill>
                <a:srgbClr val="001F38"/>
              </a:solidFill>
            </a:endParaRPr>
          </a:p>
          <a:p>
            <a: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Char char="○"/>
            </a:pPr>
            <a:r>
              <a:rPr lang="en-US" sz="3600">
                <a:solidFill>
                  <a:srgbClr val="001F38"/>
                </a:solidFill>
              </a:rPr>
              <a:t>$45k + in sales +4%</a:t>
            </a:r>
            <a:endParaRPr sz="3600">
              <a:solidFill>
                <a:srgbClr val="001F38"/>
              </a:solidFill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Online- </a:t>
            </a:r>
            <a:r>
              <a:rPr lang="en-US" sz="3600">
                <a:solidFill>
                  <a:srgbClr val="001F38"/>
                </a:solidFill>
              </a:rPr>
              <a:t>35% for all sales</a:t>
            </a:r>
            <a:endParaRPr b="0" i="0" sz="2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g276c3bbfd1a_0_4"/>
          <p:cNvSpPr txBox="1"/>
          <p:nvPr/>
        </p:nvSpPr>
        <p:spPr>
          <a:xfrm>
            <a:off x="16653151" y="4010300"/>
            <a:ext cx="6773100" cy="682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Pickup</a:t>
            </a:r>
            <a:endParaRPr b="1" i="0" sz="5500" u="none" cap="none" strike="noStrike">
              <a:solidFill>
                <a:srgbClr val="D02D2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lang="en-US" sz="3600"/>
              <a:t>Initial order pickup @ IDS</a:t>
            </a:r>
            <a:endParaRPr sz="3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lang="en-US" sz="3600"/>
              <a:t>Replenishment &amp; final orders pickup @ IDS or Belzer</a:t>
            </a:r>
            <a:endParaRPr sz="36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t/>
            </a:r>
            <a:endParaRPr sz="1800"/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1F38"/>
                </a:solidFill>
              </a:rPr>
              <a:t>8/15&amp;16- Initial Order Pickup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8/29- 1st Replenishment Pickup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9/5- 2nd Replenishment Pickup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9/12- 3rd Replenishment Pickup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9/19- 4th Replenishment Pickup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9/26- 5th Replenishment Pickup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10/3- 6th Replenishment Pickup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11/14- Final Order Pickup</a:t>
            </a:r>
            <a:endParaRPr sz="3200">
              <a:solidFill>
                <a:srgbClr val="001F38"/>
              </a:solidFill>
            </a:endParaRPr>
          </a:p>
        </p:txBody>
      </p:sp>
      <p:cxnSp>
        <p:nvCxnSpPr>
          <p:cNvPr id="345" name="Google Shape;345;g276c3bbfd1a_0_4"/>
          <p:cNvCxnSpPr/>
          <p:nvPr/>
        </p:nvCxnSpPr>
        <p:spPr>
          <a:xfrm rot="10800000">
            <a:off x="15965090" y="4086046"/>
            <a:ext cx="0" cy="7858500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346" name="Google Shape;346;g276c3bbfd1a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5"/>
            <a:ext cx="24384000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276c3bbfd1a_0_4"/>
          <p:cNvSpPr txBox="1"/>
          <p:nvPr/>
        </p:nvSpPr>
        <p:spPr>
          <a:xfrm>
            <a:off x="1289726" y="624360"/>
            <a:ext cx="16998300" cy="14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Council Sale Details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276c3bbfd1a_0_4"/>
          <p:cNvSpPr txBox="1"/>
          <p:nvPr/>
        </p:nvSpPr>
        <p:spPr>
          <a:xfrm>
            <a:off x="658935" y="4010308"/>
            <a:ext cx="6400800" cy="70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Dates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1F38"/>
                </a:solidFill>
              </a:rPr>
              <a:t>7/20- Storefront Reservations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1F38"/>
                </a:solidFill>
              </a:rPr>
              <a:t>8/1- </a:t>
            </a:r>
            <a:r>
              <a:rPr b="0" i="0" lang="en-US" sz="32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Initial Order Due</a:t>
            </a:r>
            <a:endParaRPr b="0" i="0" sz="32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8/17- Sale Starts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1F38"/>
                </a:solidFill>
              </a:rPr>
              <a:t>8/25- 1st </a:t>
            </a:r>
            <a:r>
              <a:rPr b="0" i="0" lang="en-US" sz="32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Replenishment Order</a:t>
            </a:r>
            <a:endParaRPr b="0" i="0" sz="32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9/1- 2nd Replenishment Order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9/8- 3rd Replenishment Order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9/15- 4th Replenishment Order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9/22- 5th Replenishment Order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9/29- 6th Replenishment Order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1F38"/>
                </a:solidFill>
              </a:rPr>
              <a:t>10/27- </a:t>
            </a:r>
            <a:r>
              <a:rPr b="0" i="0" lang="en-US" sz="32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Final Order Due</a:t>
            </a:r>
            <a:endParaRPr b="0" i="0" sz="32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11/8- Final invoices to Units</a:t>
            </a:r>
            <a:endParaRPr sz="3200">
              <a:solidFill>
                <a:srgbClr val="001F38"/>
              </a:solidFill>
            </a:endParaRPr>
          </a:p>
          <a:p>
            <a:pPr indent="-5207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Char char="•"/>
            </a:pPr>
            <a:r>
              <a:rPr lang="en-US" sz="3200">
                <a:solidFill>
                  <a:srgbClr val="001F38"/>
                </a:solidFill>
              </a:rPr>
              <a:t>11/14- Final invoice due</a:t>
            </a:r>
            <a:endParaRPr sz="3200">
              <a:solidFill>
                <a:srgbClr val="001F38"/>
              </a:solidFill>
            </a:endParaRPr>
          </a:p>
        </p:txBody>
      </p:sp>
      <p:pic>
        <p:nvPicPr>
          <p:cNvPr descr="Image" id="349" name="Google Shape;349;g276c3bbfd1a_0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7" cy="73877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276c3bbfd1a_0_4"/>
          <p:cNvSpPr txBox="1"/>
          <p:nvPr/>
        </p:nvSpPr>
        <p:spPr>
          <a:xfrm>
            <a:off x="20037289" y="1557949"/>
            <a:ext cx="3971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ack and white target with a red arrow&#10;&#10;Description automatically generated" id="78" name="Google Shape;7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096" y="2787382"/>
            <a:ext cx="22891808" cy="5740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79" name="Google Shape;7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"/>
          <p:cNvSpPr txBox="1"/>
          <p:nvPr/>
        </p:nvSpPr>
        <p:spPr>
          <a:xfrm>
            <a:off x="1289726" y="624360"/>
            <a:ext cx="143820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Powered by Popcorn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81" name="Google Shape;8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sp>
        <p:nvSpPr>
          <p:cNvPr id="83" name="Google Shape;83;p2"/>
          <p:cNvSpPr txBox="1"/>
          <p:nvPr/>
        </p:nvSpPr>
        <p:spPr>
          <a:xfrm>
            <a:off x="2908377" y="8567538"/>
            <a:ext cx="8799919" cy="4862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Benefits for Scouts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Personal growth program that can be applied to advancement opportunities and service projects. </a:t>
            </a:r>
            <a:endParaRPr b="0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Earn Amazon eGift Cards</a:t>
            </a:r>
            <a:endParaRPr b="0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Millions of prize choices</a:t>
            </a:r>
            <a:endParaRPr/>
          </a:p>
          <a:p>
            <a:pPr indent="-285750" lvl="1" marL="7429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Scouts choose the prizes they </a:t>
            </a:r>
            <a:r>
              <a:rPr b="0" i="1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want</a:t>
            </a:r>
            <a:endParaRPr b="0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12675706" y="8567546"/>
            <a:ext cx="8799917" cy="4862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Scouts Learn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help others around them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speaking &amp; math skills 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Salesmanship &amp; perseverance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earn their own way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 value of hard work</a:t>
            </a:r>
            <a:endParaRPr/>
          </a:p>
          <a:p>
            <a:pPr indent="-285750" lvl="0" marL="2857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to handle rejection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9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cxnSp>
        <p:nvCxnSpPr>
          <p:cNvPr id="356" name="Google Shape;356;p19"/>
          <p:cNvCxnSpPr/>
          <p:nvPr/>
        </p:nvCxnSpPr>
        <p:spPr>
          <a:xfrm flipH="1" rot="10800000">
            <a:off x="7621638" y="4086134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357" name="Google Shape;357;p19"/>
          <p:cNvSpPr txBox="1"/>
          <p:nvPr/>
        </p:nvSpPr>
        <p:spPr>
          <a:xfrm>
            <a:off x="16653151" y="4010300"/>
            <a:ext cx="6773100" cy="759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lang="en-US" sz="5500">
                <a:solidFill>
                  <a:srgbClr val="D02D2B"/>
                </a:solidFill>
              </a:rPr>
              <a:t>New Unit Incentive</a:t>
            </a:r>
            <a:endParaRPr b="1" i="0" sz="5500" u="none" cap="none" strike="noStrike">
              <a:solidFill>
                <a:srgbClr val="D02D2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/>
              <a:t>RISK free opportunity for any unit that did not sell in 2023!</a:t>
            </a:r>
            <a:endParaRPr b="1" sz="3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3600"/>
              <a:t>Unit receives starter kit worth $570- product mix will be predetermined</a:t>
            </a:r>
            <a:endParaRPr sz="36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3600"/>
              <a:t>Unit is not charged for product</a:t>
            </a:r>
            <a:endParaRPr sz="36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3600"/>
              <a:t>Unit sells product and keeps commission</a:t>
            </a:r>
            <a:endParaRPr sz="36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3600"/>
              <a:t>Council will take responsibility for redistributing any unsold product</a:t>
            </a:r>
            <a:endParaRPr sz="6100"/>
          </a:p>
        </p:txBody>
      </p:sp>
      <p:cxnSp>
        <p:nvCxnSpPr>
          <p:cNvPr id="358" name="Google Shape;358;p19"/>
          <p:cNvCxnSpPr/>
          <p:nvPr/>
        </p:nvCxnSpPr>
        <p:spPr>
          <a:xfrm flipH="1" rot="10800000">
            <a:off x="15965090" y="4086134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359" name="Google Shape;35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9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Council Sale Details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9"/>
          <p:cNvSpPr txBox="1"/>
          <p:nvPr/>
        </p:nvSpPr>
        <p:spPr>
          <a:xfrm>
            <a:off x="658935" y="4010308"/>
            <a:ext cx="6400800" cy="85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lang="en-US" sz="5500">
                <a:solidFill>
                  <a:srgbClr val="D02D2B"/>
                </a:solidFill>
              </a:rPr>
              <a:t>Scout Incentives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1F38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Char char="●"/>
            </a:pPr>
            <a:r>
              <a:rPr lang="en-US" sz="3600">
                <a:solidFill>
                  <a:srgbClr val="001F38"/>
                </a:solidFill>
              </a:rPr>
              <a:t>Sell $1000+ = Slushie cup and free slushies at summer camp in 2025</a:t>
            </a:r>
            <a:endParaRPr sz="3600">
              <a:solidFill>
                <a:srgbClr val="001F38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Char char="●"/>
            </a:pPr>
            <a:r>
              <a:rPr lang="en-US" sz="3600">
                <a:solidFill>
                  <a:srgbClr val="001F38"/>
                </a:solidFill>
              </a:rPr>
              <a:t>2 online sales of $60+ = 75 bonus Amazon Reward points</a:t>
            </a:r>
            <a:endParaRPr sz="3600">
              <a:solidFill>
                <a:srgbClr val="001F38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Char char="●"/>
            </a:pPr>
            <a:r>
              <a:rPr lang="en-US" sz="3600">
                <a:solidFill>
                  <a:srgbClr val="001F38"/>
                </a:solidFill>
              </a:rPr>
              <a:t>Top Seller Banners and Recognition at Summer Camp 2025</a:t>
            </a:r>
            <a:endParaRPr sz="3600">
              <a:solidFill>
                <a:srgbClr val="001F38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Char char="●"/>
            </a:pPr>
            <a:r>
              <a:rPr lang="en-US" sz="3600">
                <a:solidFill>
                  <a:srgbClr val="001F38"/>
                </a:solidFill>
              </a:rPr>
              <a:t>Top Seller Experiences at the Skip Lange Innovation Center</a:t>
            </a:r>
            <a:endParaRPr sz="3600">
              <a:solidFill>
                <a:srgbClr val="001F38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01F38"/>
              </a:solidFill>
            </a:endParaRPr>
          </a:p>
        </p:txBody>
      </p:sp>
      <p:pic>
        <p:nvPicPr>
          <p:cNvPr descr="Image" id="362" name="Google Shape;36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9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sp>
        <p:nvSpPr>
          <p:cNvPr id="364" name="Google Shape;364;p19"/>
          <p:cNvSpPr txBox="1"/>
          <p:nvPr/>
        </p:nvSpPr>
        <p:spPr>
          <a:xfrm>
            <a:off x="7822725" y="4086125"/>
            <a:ext cx="8142300" cy="59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lang="en-US" sz="5500">
                <a:solidFill>
                  <a:srgbClr val="D02D2B"/>
                </a:solidFill>
              </a:rPr>
              <a:t>Unit Incentives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1F38"/>
                </a:solidFill>
              </a:rPr>
              <a:t>Increase sales over last year’s to earn Crossroads of America Council gift cards</a:t>
            </a:r>
            <a:endParaRPr sz="3600">
              <a:solidFill>
                <a:srgbClr val="001F3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1F38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Char char="•"/>
            </a:pPr>
            <a:r>
              <a:rPr lang="en-US" sz="3600">
                <a:solidFill>
                  <a:srgbClr val="001F38"/>
                </a:solidFill>
              </a:rPr>
              <a:t>$1k increase = $100 CAC gift card</a:t>
            </a:r>
            <a:endParaRPr sz="3600">
              <a:solidFill>
                <a:srgbClr val="001F38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Char char="•"/>
            </a:pPr>
            <a:r>
              <a:rPr lang="en-US" sz="3600">
                <a:solidFill>
                  <a:srgbClr val="001F38"/>
                </a:solidFill>
              </a:rPr>
              <a:t>$2.5k increase = $200 CAC gift card</a:t>
            </a:r>
            <a:endParaRPr sz="3600">
              <a:solidFill>
                <a:srgbClr val="001F38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Char char="•"/>
            </a:pPr>
            <a:r>
              <a:rPr lang="en-US" sz="3600">
                <a:solidFill>
                  <a:srgbClr val="001F38"/>
                </a:solidFill>
              </a:rPr>
              <a:t>$5k increase = $400 CAC gift card</a:t>
            </a:r>
            <a:endParaRPr sz="3600">
              <a:solidFill>
                <a:srgbClr val="001F38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Char char="•"/>
            </a:pPr>
            <a:r>
              <a:rPr lang="en-US" sz="3600">
                <a:solidFill>
                  <a:srgbClr val="001F38"/>
                </a:solidFill>
              </a:rPr>
              <a:t>$7.5k increase = $600 CAC gift card</a:t>
            </a:r>
            <a:endParaRPr sz="3600">
              <a:solidFill>
                <a:srgbClr val="001F38"/>
              </a:solidFill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Char char="•"/>
            </a:pPr>
            <a:r>
              <a:rPr lang="en-US" sz="3600">
                <a:solidFill>
                  <a:srgbClr val="001F38"/>
                </a:solidFill>
              </a:rPr>
              <a:t>$10k increase = $800 CAC gift card</a:t>
            </a:r>
            <a:endParaRPr sz="3600">
              <a:solidFill>
                <a:srgbClr val="001F38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9" name="Google Shape;369;p20"/>
          <p:cNvCxnSpPr/>
          <p:nvPr/>
        </p:nvCxnSpPr>
        <p:spPr>
          <a:xfrm flipH="1" rot="10800000">
            <a:off x="835414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370" name="Google Shape;370;p20"/>
          <p:cNvSpPr txBox="1"/>
          <p:nvPr/>
        </p:nvSpPr>
        <p:spPr>
          <a:xfrm>
            <a:off x="9295266" y="8866259"/>
            <a:ext cx="5943600" cy="35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Facebook Group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3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Join Trail’s End Popcorn Community for best practices, support, news, and answers to questions.</a:t>
            </a:r>
            <a:endParaRPr sz="1200"/>
          </a:p>
        </p:txBody>
      </p:sp>
      <p:sp>
        <p:nvSpPr>
          <p:cNvPr id="371" name="Google Shape;371;p20"/>
          <p:cNvSpPr txBox="1"/>
          <p:nvPr/>
        </p:nvSpPr>
        <p:spPr>
          <a:xfrm>
            <a:off x="1335407" y="3738229"/>
            <a:ext cx="5943600" cy="368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Trail’s End Support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Visit our FAQ page for answers to commonly asked questions &amp; to open a ticket.</a:t>
            </a:r>
            <a:endParaRPr b="0" i="0" sz="20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2" name="Google Shape;372;p20"/>
          <p:cNvCxnSpPr/>
          <p:nvPr/>
        </p:nvCxnSpPr>
        <p:spPr>
          <a:xfrm flipH="1" rot="10800000">
            <a:off x="16163873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373" name="Google Shape;3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0"/>
          <p:cNvSpPr txBox="1"/>
          <p:nvPr/>
        </p:nvSpPr>
        <p:spPr>
          <a:xfrm>
            <a:off x="1289726" y="624360"/>
            <a:ext cx="169982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0"/>
          <p:cNvSpPr txBox="1"/>
          <p:nvPr/>
        </p:nvSpPr>
        <p:spPr>
          <a:xfrm>
            <a:off x="16505350" y="3738225"/>
            <a:ext cx="7503000" cy="85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Council Support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lang="en-US" sz="3400">
                <a:solidFill>
                  <a:srgbClr val="001F38"/>
                </a:solidFill>
              </a:rPr>
              <a:t>Anne Herriage (Staff Advisor)</a:t>
            </a:r>
            <a:endParaRPr sz="800"/>
          </a:p>
          <a:p>
            <a:pPr indent="-5334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400"/>
              <a:buFont typeface="Arial"/>
              <a:buChar char="•"/>
            </a:pPr>
            <a:r>
              <a:rPr lang="en-US" sz="3400" u="sng">
                <a:solidFill>
                  <a:schemeClr val="hlink"/>
                </a:solidFill>
                <a:hlinkClick r:id="rId4"/>
              </a:rPr>
              <a:t>Anne.Herriage@crossroadsbsa.org</a:t>
            </a:r>
            <a:endParaRPr sz="800"/>
          </a:p>
          <a:p>
            <a:pPr indent="-5334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400"/>
              <a:buFont typeface="Arial"/>
              <a:buChar char="•"/>
            </a:pPr>
            <a:r>
              <a:rPr lang="en-US" sz="3400">
                <a:solidFill>
                  <a:srgbClr val="001F38"/>
                </a:solidFill>
              </a:rPr>
              <a:t>317-813-7058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lang="en-US" sz="3400">
                <a:solidFill>
                  <a:srgbClr val="001F38"/>
                </a:solidFill>
              </a:rPr>
              <a:t>Jordan Sandoe (Staff Advisor)</a:t>
            </a:r>
            <a:endParaRPr sz="800"/>
          </a:p>
          <a:p>
            <a:pPr indent="-5334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400"/>
              <a:buFont typeface="Arial"/>
              <a:buChar char="•"/>
            </a:pPr>
            <a:r>
              <a:rPr lang="en-US" sz="3400" u="sng">
                <a:solidFill>
                  <a:schemeClr val="hlink"/>
                </a:solidFill>
                <a:hlinkClick r:id="rId5"/>
              </a:rPr>
              <a:t>jorsand@crossroadsbsa.org</a:t>
            </a:r>
            <a:endParaRPr sz="800"/>
          </a:p>
          <a:p>
            <a:pPr indent="-5334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400"/>
              <a:buFont typeface="Arial"/>
              <a:buChar char="•"/>
            </a:pPr>
            <a:r>
              <a:rPr lang="en-US" sz="3400">
                <a:solidFill>
                  <a:srgbClr val="001F38"/>
                </a:solidFill>
              </a:rPr>
              <a:t>317-813-7121</a:t>
            </a:r>
            <a:endParaRPr sz="3400">
              <a:solidFill>
                <a:srgbClr val="001F38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1F38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1F38"/>
                </a:solidFill>
              </a:rPr>
              <a:t>Kim Julius (Council Kernel)</a:t>
            </a:r>
            <a:endParaRPr sz="3400">
              <a:solidFill>
                <a:srgbClr val="001F38"/>
              </a:solidFill>
            </a:endParaRPr>
          </a:p>
          <a:p>
            <a:pPr indent="-5334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400"/>
              <a:buChar char="•"/>
            </a:pPr>
            <a:r>
              <a:rPr lang="en-US" sz="3400" u="sng">
                <a:solidFill>
                  <a:schemeClr val="hlink"/>
                </a:solidFill>
                <a:hlinkClick r:id="rId6"/>
              </a:rPr>
              <a:t>kimthebeliever1@gmail.com</a:t>
            </a:r>
            <a:endParaRPr sz="3400">
              <a:solidFill>
                <a:srgbClr val="001F38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1F38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1F38"/>
                </a:solidFill>
              </a:rPr>
              <a:t>Anna Beach (District Kernel)</a:t>
            </a:r>
            <a:endParaRPr sz="3400">
              <a:solidFill>
                <a:srgbClr val="001F38"/>
              </a:solidFill>
            </a:endParaRPr>
          </a:p>
          <a:p>
            <a:pPr indent="-5334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400"/>
              <a:buChar char="•"/>
            </a:pPr>
            <a:r>
              <a:rPr lang="en-US" sz="3400" u="sng">
                <a:solidFill>
                  <a:schemeClr val="hlink"/>
                </a:solidFill>
                <a:hlinkClick r:id="rId7"/>
              </a:rPr>
              <a:t>aeheins@gmail.com</a:t>
            </a:r>
            <a:endParaRPr sz="3400">
              <a:solidFill>
                <a:srgbClr val="001F38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34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Popcorn Page:</a:t>
            </a:r>
            <a:endParaRPr b="0" i="0" sz="34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lang="en-US" sz="3400">
                <a:solidFill>
                  <a:srgbClr val="001F38"/>
                </a:solidFill>
              </a:rPr>
              <a:t>crossroadsbsa.org/support/popcorn/</a:t>
            </a:r>
            <a:endParaRPr sz="3400">
              <a:solidFill>
                <a:srgbClr val="001F38"/>
              </a:solidFill>
            </a:endParaRPr>
          </a:p>
        </p:txBody>
      </p:sp>
      <p:pic>
        <p:nvPicPr>
          <p:cNvPr descr="A qr code with a white background&#10;&#10;Description automatically generated" id="376" name="Google Shape;376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13521" y="7380252"/>
            <a:ext cx="5387371" cy="5387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r code with a white background&#10;&#10;Description automatically generated" id="377" name="Google Shape;377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499091" y="3500044"/>
            <a:ext cx="5385816" cy="5385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78" name="Google Shape;378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0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84" name="Google Shape;3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85" name="Google Shape;38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35013" y="7936815"/>
            <a:ext cx="3113973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1"/>
          <p:cNvSpPr txBox="1"/>
          <p:nvPr/>
        </p:nvSpPr>
        <p:spPr>
          <a:xfrm>
            <a:off x="7872120" y="6021556"/>
            <a:ext cx="8639760" cy="1405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Blank Background</a:t>
            </a:r>
            <a:endParaRPr/>
          </a:p>
        </p:txBody>
      </p:sp>
      <p:pic>
        <p:nvPicPr>
          <p:cNvPr descr="Image" id="387" name="Google Shape;38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88" name="Google Shape;38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1"/>
          <p:cNvSpPr txBox="1"/>
          <p:nvPr/>
        </p:nvSpPr>
        <p:spPr>
          <a:xfrm>
            <a:off x="2073964" y="5395551"/>
            <a:ext cx="20236070" cy="265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0"/>
              <a:buFont typeface="Arial"/>
              <a:buNone/>
            </a:pPr>
            <a:r>
              <a:rPr b="1" i="0" lang="en-US" sz="1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1" i="0" sz="1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390" name="Google Shape;39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1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89" name="Google Shape;8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"/>
          <p:cNvSpPr txBox="1"/>
          <p:nvPr/>
        </p:nvSpPr>
        <p:spPr>
          <a:xfrm>
            <a:off x="10924030" y="2147850"/>
            <a:ext cx="7280100" cy="18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Font typeface="Arial"/>
              <a:buNone/>
            </a:pPr>
            <a:r>
              <a:rPr b="1" i="0" lang="en-US" sz="1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prepare</a:t>
            </a:r>
            <a:endParaRPr b="1" i="0" sz="1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"/>
          <p:cNvSpPr txBox="1"/>
          <p:nvPr/>
        </p:nvSpPr>
        <p:spPr>
          <a:xfrm>
            <a:off x="10976111" y="4650850"/>
            <a:ext cx="11764619" cy="5550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6600"/>
              <a:buFont typeface="Arial"/>
              <a:buNone/>
            </a:pPr>
            <a:r>
              <a:rPr b="0" i="0" lang="en-US" sz="66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pre·​pare</a:t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prepared; preparing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transitive verb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F9F7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FAF9F7"/>
                </a:solidFill>
                <a:latin typeface="Arial"/>
                <a:ea typeface="Arial"/>
                <a:cs typeface="Arial"/>
                <a:sym typeface="Arial"/>
              </a:rPr>
              <a:t>to make ready beforehand for some purpose, use, or activity</a:t>
            </a:r>
            <a:endParaRPr/>
          </a:p>
        </p:txBody>
      </p:sp>
      <p:pic>
        <p:nvPicPr>
          <p:cNvPr descr="590x535-AboutUs-WhyYourSupportMatters.png" id="92" name="Google Shape;9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4536" y="4178962"/>
            <a:ext cx="8567039" cy="7768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97" name="Google Shape;9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/>
          <p:nvPr/>
        </p:nvSpPr>
        <p:spPr>
          <a:xfrm>
            <a:off x="1315019" y="8201721"/>
            <a:ext cx="6744050" cy="4730103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1243458" y="3061704"/>
            <a:ext cx="6744050" cy="4748536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1381836" y="3353350"/>
            <a:ext cx="6467293" cy="416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Plan Program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List activities &amp; adventures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Hold a brainstorming session with families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Add a new trip or campout for excitement.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1454640" y="8484150"/>
            <a:ext cx="6464808" cy="416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E36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81E36"/>
                </a:solidFill>
                <a:latin typeface="Arial"/>
                <a:ea typeface="Arial"/>
                <a:cs typeface="Arial"/>
                <a:sym typeface="Arial"/>
              </a:rPr>
              <a:t>Set Goals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Total Program Costs ÷ Unit Commission = Unit Sales Goal.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Divide Unit goal by # of Scouts to get Scout goals.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8566719" y="3070921"/>
            <a:ext cx="6744050" cy="4730103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8702336" y="3403600"/>
            <a:ext cx="6456801" cy="35496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E36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81E36"/>
                </a:solidFill>
                <a:latin typeface="Arial"/>
                <a:ea typeface="Arial"/>
                <a:cs typeface="Arial"/>
                <a:sym typeface="Arial"/>
              </a:rPr>
              <a:t>Budget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Assign costs and expenses.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Add camp, registration fees, advancements &amp; Unit dues.</a:t>
            </a: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8566719" y="8192504"/>
            <a:ext cx="6744050" cy="4748536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8702336" y="8484149"/>
            <a:ext cx="6464808" cy="41652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Raise the Money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Commit to achieving the Unit’s goal with one fundraiser.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Less time fundraising = more time Scouting!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15961542" y="8201721"/>
            <a:ext cx="6744050" cy="4730103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15961542" y="3061703"/>
            <a:ext cx="6744050" cy="4748536"/>
          </a:xfrm>
          <a:prstGeom prst="roundRect">
            <a:avLst>
              <a:gd fmla="val 17107" name="adj"/>
            </a:avLst>
          </a:prstGeom>
          <a:solidFill>
            <a:srgbClr val="E5EAF2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16108739" y="3353350"/>
            <a:ext cx="6462151" cy="35496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Calendar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Provide a monthly calendar of activities so parents can add dates to their family calendars.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16101163" y="8484150"/>
            <a:ext cx="6464808" cy="93358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1E36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081E36"/>
                </a:solidFill>
                <a:latin typeface="Arial"/>
                <a:ea typeface="Arial"/>
                <a:cs typeface="Arial"/>
                <a:sym typeface="Arial"/>
              </a:rPr>
              <a:t>Enjoy the Year!</a:t>
            </a:r>
            <a:endParaRPr b="1" i="0" sz="24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1289726" y="624360"/>
            <a:ext cx="162616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Ideal Year of Scouting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11" name="Google Shape;11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19242155" y="7660808"/>
            <a:ext cx="5109376" cy="3679862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6299" y="13185"/>
                  <a:pt x="13499" y="5985"/>
                  <a:pt x="21600" y="0"/>
                </a:cubicBezTo>
              </a:path>
            </a:pathLst>
          </a:cu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4"/>
          <p:cNvSpPr/>
          <p:nvPr/>
        </p:nvSpPr>
        <p:spPr>
          <a:xfrm rot="283870">
            <a:off x="17653760" y="10685284"/>
            <a:ext cx="1664678" cy="3166960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4287" y="13924"/>
                  <a:pt x="11487" y="6724"/>
                  <a:pt x="21600" y="0"/>
                </a:cubicBezTo>
              </a:path>
            </a:pathLst>
          </a:cu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360x476-SmallImages-WaystoDonate.png" id="115" name="Google Shape;11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79961" y="9027888"/>
            <a:ext cx="3113973" cy="4039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0" name="Google Shape;12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Leader Portal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9250565" y="3832158"/>
            <a:ext cx="13649100" cy="959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Your one-stop-shop for sale management!</a:t>
            </a:r>
            <a:endParaRPr b="1" i="0" sz="6000" u="none" cap="none" strike="noStrike">
              <a:solidFill>
                <a:srgbClr val="5E5E5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Order Popcorn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Invite Scouts to register; manage Scout roster.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Easily set Unit and Scout goals.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View real time reporting of sales, inventory and cash management; all in one place. 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Unit-to-Unit product transfers. No Council intervention needed.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800"/>
              <a:buFont typeface="Arial"/>
              <a:buChar char="•"/>
            </a:pPr>
            <a:r>
              <a:rPr b="0" i="0" lang="en-US" sz="48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Create, schedule, and manage storefront sites and shifts.</a:t>
            </a:r>
            <a:endParaRPr/>
          </a:p>
        </p:txBody>
      </p:sp>
      <p:pic>
        <p:nvPicPr>
          <p:cNvPr descr="Image" id="123" name="Google Shape;1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125" name="Google Shape;125;p5"/>
          <p:cNvPicPr preferRelativeResize="0"/>
          <p:nvPr/>
        </p:nvPicPr>
        <p:blipFill rotWithShape="1">
          <a:blip r:embed="rId5">
            <a:alphaModFix/>
          </a:blip>
          <a:srcRect b="0" l="2705" r="0" t="0"/>
          <a:stretch/>
        </p:blipFill>
        <p:spPr>
          <a:xfrm>
            <a:off x="2924563" y="3025279"/>
            <a:ext cx="5821873" cy="10327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0" name="Google Shape;13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39383" y="774015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sp>
        <p:nvSpPr>
          <p:cNvPr id="132" name="Google Shape;132;p6"/>
          <p:cNvSpPr txBox="1"/>
          <p:nvPr/>
        </p:nvSpPr>
        <p:spPr>
          <a:xfrm>
            <a:off x="1113188" y="3667802"/>
            <a:ext cx="6632368" cy="91050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Videos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 Portal - Training page</a:t>
            </a:r>
            <a:endParaRPr b="1" i="0" sz="32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Returning Leaders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What’s New?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New Leaders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Ideal Year of Scouting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Unit Kickoff &amp; Parent Buy-In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 Portal training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Storefront Best Practices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Storefront Reservations &amp; Management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Managing Inventory </a:t>
            </a:r>
            <a:endParaRPr/>
          </a:p>
        </p:txBody>
      </p:sp>
      <p:cxnSp>
        <p:nvCxnSpPr>
          <p:cNvPr id="133" name="Google Shape;133;p6"/>
          <p:cNvCxnSpPr/>
          <p:nvPr/>
        </p:nvCxnSpPr>
        <p:spPr>
          <a:xfrm flipH="1" rot="10800000">
            <a:off x="8253048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sp>
        <p:nvSpPr>
          <p:cNvPr id="134" name="Google Shape;134;p6"/>
          <p:cNvSpPr txBox="1"/>
          <p:nvPr/>
        </p:nvSpPr>
        <p:spPr>
          <a:xfrm>
            <a:off x="8991599" y="8643232"/>
            <a:ext cx="6400800" cy="418063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Q&amp;A Webinars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Please watch the training videos before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Trail’s End experts will stay on and answer every question!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16638441" y="3667802"/>
            <a:ext cx="6400800" cy="66736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Sale Resources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 Portal - Training page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001F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Leader Guide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Unit Program Planner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 &amp; Parent Guide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Banner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Table Payments Sign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 Pitch</a:t>
            </a:r>
            <a:endParaRPr/>
          </a:p>
          <a:p>
            <a:pPr indent="-4191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36" name="Google Shape;136;p6"/>
          <p:cNvCxnSpPr/>
          <p:nvPr/>
        </p:nvCxnSpPr>
        <p:spPr>
          <a:xfrm flipH="1" rot="10800000">
            <a:off x="15825944" y="4716469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137" name="Google Shape;13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-8445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Leader Training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qr code with a white background&#10;&#10;Description automatically generated" id="139" name="Google Shape;139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99091" y="3403600"/>
            <a:ext cx="5385816" cy="5385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40" name="Google Shape;1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descr="TreesLake-2.ai" id="142" name="Google Shape;14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574270" y="9673173"/>
            <a:ext cx="3696542" cy="29017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t-2.ai" id="143" name="Google Shape;14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41793" y="11124027"/>
            <a:ext cx="2797048" cy="154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48" name="Google Shape;1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39383" y="774015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sp>
        <p:nvSpPr>
          <p:cNvPr id="150" name="Google Shape;150;p7"/>
          <p:cNvSpPr txBox="1"/>
          <p:nvPr/>
        </p:nvSpPr>
        <p:spPr>
          <a:xfrm>
            <a:off x="15498676" y="3653908"/>
            <a:ext cx="7315200" cy="9089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Available in Apple and Google Play Stores</a:t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New Scouts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Use the Unit’s Trail’s End Code or their zip code to register.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Families can use one email for multiple accounts.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Returning Scouts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Sign in using 2023 username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Families</a:t>
            </a: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: click name dropdown at top of screen to switch between accounts in the App</a:t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" id="151" name="Google Shape;15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24384001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"/>
          <p:cNvSpPr txBox="1"/>
          <p:nvPr/>
        </p:nvSpPr>
        <p:spPr>
          <a:xfrm>
            <a:off x="1289726" y="624360"/>
            <a:ext cx="13797874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Trail’s End App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153" name="Google Shape;15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5">
            <a:alphaModFix/>
          </a:blip>
          <a:srcRect b="0" l="0" r="58017" t="0"/>
          <a:stretch/>
        </p:blipFill>
        <p:spPr>
          <a:xfrm>
            <a:off x="9747829" y="3224781"/>
            <a:ext cx="4888341" cy="1049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/>
        </p:nvSpPr>
        <p:spPr>
          <a:xfrm>
            <a:off x="587225" y="3667800"/>
            <a:ext cx="8619600" cy="867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Save Time Managing Your Sale!</a:t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use the App to…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track and report real-time storefront, wagon and online sales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accept cash and credit cards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track inventory by Scout and storefront</a:t>
            </a:r>
            <a:endParaRPr/>
          </a:p>
          <a:p>
            <a:pPr indent="-571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schedule Scouts for storefronts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Free Credit Card Processing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Powered by Square | Paid by Trail’s End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2326" y="2249690"/>
            <a:ext cx="9423838" cy="7325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62" name="Google Shape;16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5400" y="0"/>
            <a:ext cx="4699000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63" name="Google Shape;16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7225" y="11766694"/>
            <a:ext cx="3113973" cy="7387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90x535-HowitWorks-ScoutRewards.png" id="164" name="Google Shape;16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6059" y="1862313"/>
            <a:ext cx="6434808" cy="583495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8"/>
          <p:cNvSpPr txBox="1"/>
          <p:nvPr/>
        </p:nvSpPr>
        <p:spPr>
          <a:xfrm>
            <a:off x="-88750" y="8292600"/>
            <a:ext cx="4467900" cy="256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Scout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Rewards</a:t>
            </a:r>
            <a:endParaRPr b="0" i="0" sz="8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850679" y="377849"/>
            <a:ext cx="5618970" cy="1296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32835" y="6898287"/>
            <a:ext cx="2640284" cy="24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8"/>
          <p:cNvSpPr txBox="1"/>
          <p:nvPr/>
        </p:nvSpPr>
        <p:spPr>
          <a:xfrm>
            <a:off x="5295298" y="642986"/>
            <a:ext cx="11809945" cy="1346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accumulate points towards Amazon eGift Cards when recording sales in the Trail’s End App.</a:t>
            </a:r>
            <a:endParaRPr/>
          </a:p>
        </p:txBody>
      </p:sp>
      <p:sp>
        <p:nvSpPr>
          <p:cNvPr id="169" name="Google Shape;169;p8"/>
          <p:cNvSpPr txBox="1"/>
          <p:nvPr/>
        </p:nvSpPr>
        <p:spPr>
          <a:xfrm>
            <a:off x="159595" y="12474343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468642" y="2514963"/>
            <a:ext cx="810038" cy="660182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4886031" y="9377065"/>
            <a:ext cx="12885000" cy="36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Bonuses</a:t>
            </a:r>
            <a:endParaRPr/>
          </a:p>
          <a:p>
            <a:pPr indent="-5461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300"/>
              <a:buFont typeface="Arial"/>
              <a:buChar char="•"/>
            </a:pPr>
            <a:r>
              <a:rPr b="1" i="0" lang="en-US" sz="33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Sell $500/hour per Scout</a:t>
            </a:r>
            <a:r>
              <a:rPr b="0" i="0" lang="en-US" sz="33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 for any 2 hour storefront shift or longer (July 1 – Dec 15) and earn 0.5 bonus points per $1 sold. To qualify, Unit must select the “One Scout and their parent per shift” split method.</a:t>
            </a:r>
            <a:endParaRPr sz="1000"/>
          </a:p>
          <a:p>
            <a:pPr indent="-54610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3300"/>
              <a:buFont typeface="Arial"/>
              <a:buChar char="•"/>
            </a:pPr>
            <a:r>
              <a:rPr b="1" i="0" lang="en-US" sz="33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Sell $250+ online </a:t>
            </a:r>
            <a:r>
              <a:rPr b="0" i="0" lang="en-US" sz="33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(July 1 – Aug 31) and earn 100 bonus points.</a:t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/>
          <p:nvPr/>
        </p:nvSpPr>
        <p:spPr>
          <a:xfrm>
            <a:off x="632791" y="3403612"/>
            <a:ext cx="23118300" cy="1133400"/>
          </a:xfrm>
          <a:prstGeom prst="roundRect">
            <a:avLst>
              <a:gd fmla="val 17174" name="adj"/>
            </a:avLst>
          </a:prstGeom>
          <a:solidFill>
            <a:srgbClr val="FBE8CC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" name="Google Shape;177;p9"/>
          <p:cNvSpPr txBox="1"/>
          <p:nvPr/>
        </p:nvSpPr>
        <p:spPr>
          <a:xfrm>
            <a:off x="4277035" y="255757"/>
            <a:ext cx="3328620" cy="140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b="0" i="0" lang="en-US" sz="6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Header</a:t>
            </a:r>
            <a:endParaRPr/>
          </a:p>
        </p:txBody>
      </p:sp>
      <p:sp>
        <p:nvSpPr>
          <p:cNvPr id="178" name="Google Shape;178;p9"/>
          <p:cNvSpPr txBox="1"/>
          <p:nvPr/>
        </p:nvSpPr>
        <p:spPr>
          <a:xfrm>
            <a:off x="1811990" y="4798642"/>
            <a:ext cx="9701400" cy="84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Default Settings</a:t>
            </a:r>
            <a:endParaRPr/>
          </a:p>
          <a:p>
            <a:pPr indent="-55245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620"/>
              <a:buFont typeface="Arial"/>
              <a:buChar char="•"/>
            </a:pPr>
            <a:r>
              <a:rPr b="0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Before reserving, set your split method.</a:t>
            </a:r>
            <a:endParaRPr b="0" i="0" sz="21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52450" lvl="0" marL="5715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1F38"/>
              </a:buClr>
              <a:buSzPts val="4620"/>
              <a:buFont typeface="Arial"/>
              <a:buChar char="•"/>
            </a:pPr>
            <a:r>
              <a:rPr b="1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One Scout and their Parent is the BEST split!</a:t>
            </a:r>
            <a:endParaRPr sz="1100"/>
          </a:p>
          <a:p>
            <a:pPr indent="-552450" lvl="2" marL="108966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620"/>
              <a:buFont typeface="Arial"/>
              <a:buChar char="•"/>
            </a:pPr>
            <a:r>
              <a:rPr b="0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are credited for each sale they record.</a:t>
            </a:r>
            <a:endParaRPr sz="1100"/>
          </a:p>
          <a:p>
            <a:pPr indent="-552450" lvl="2" marL="108966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620"/>
              <a:buFont typeface="Arial"/>
              <a:buChar char="•"/>
            </a:pPr>
            <a:r>
              <a:rPr b="0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Safest and Scout sales won’t go down like other splits.</a:t>
            </a:r>
            <a:endParaRPr sz="1100"/>
          </a:p>
          <a:p>
            <a:pPr indent="-552450" lvl="2" marL="108966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620"/>
              <a:buFont typeface="Arial"/>
              <a:buChar char="•"/>
            </a:pPr>
            <a:r>
              <a:rPr b="0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Scouts sell $244 more than other splits.</a:t>
            </a:r>
            <a:endParaRPr sz="1100"/>
          </a:p>
          <a:p>
            <a:pPr indent="-552450" lvl="2" marL="108966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620"/>
              <a:buFont typeface="Arial"/>
              <a:buChar char="•"/>
            </a:pPr>
            <a:r>
              <a:rPr b="0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Units raise $50 more per hour per Scout.</a:t>
            </a:r>
            <a:endParaRPr sz="1100"/>
          </a:p>
          <a:p>
            <a:pPr indent="-552450" lvl="0" marL="5715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1F38"/>
              </a:buClr>
              <a:buSzPts val="4620"/>
              <a:buFont typeface="Arial"/>
              <a:buChar char="•"/>
            </a:pPr>
            <a:r>
              <a:rPr b="0" i="0" lang="en-US" sz="37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 practice: 2 hour shifts.</a:t>
            </a:r>
            <a:endParaRPr b="0" i="0" sz="21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9" name="Google Shape;179;p9"/>
          <p:cNvCxnSpPr/>
          <p:nvPr/>
        </p:nvCxnSpPr>
        <p:spPr>
          <a:xfrm flipH="1" rot="10800000">
            <a:off x="12191998" y="5080438"/>
            <a:ext cx="1" cy="7858412"/>
          </a:xfrm>
          <a:prstGeom prst="straightConnector1">
            <a:avLst/>
          </a:prstGeom>
          <a:noFill/>
          <a:ln cap="flat" cmpd="sng" w="63500">
            <a:solidFill>
              <a:srgbClr val="D02D2B"/>
            </a:solidFill>
            <a:prstDash val="dashDot"/>
            <a:miter lim="400000"/>
            <a:headEnd len="sm" w="sm" type="none"/>
            <a:tailEnd len="sm" w="sm" type="none"/>
          </a:ln>
        </p:spPr>
      </p:cxnSp>
      <p:pic>
        <p:nvPicPr>
          <p:cNvPr descr="Image" id="180" name="Google Shape;18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8445"/>
            <a:ext cx="24384000" cy="341204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/>
          <p:nvPr/>
        </p:nvSpPr>
        <p:spPr>
          <a:xfrm>
            <a:off x="1289725" y="624360"/>
            <a:ext cx="17256691" cy="145680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b="0" i="0" lang="en-US" sz="8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Storefront Settings &amp; Reservations</a:t>
            </a:r>
            <a:endParaRPr b="0" i="0" sz="8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1332888" y="3472343"/>
            <a:ext cx="21718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F38"/>
              </a:buClr>
              <a:buSzPts val="5400"/>
              <a:buFont typeface="Arial"/>
              <a:buNone/>
            </a:pPr>
            <a:r>
              <a:rPr b="0" i="0" lang="en-US" sz="5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1" i="0" lang="en-US" sz="5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BEST, Most Fair &amp; Highest Selling</a:t>
            </a:r>
            <a:r>
              <a:rPr b="0" i="1" lang="en-US" sz="5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50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split is One Scout and their Parent</a:t>
            </a:r>
            <a:endParaRPr b="0" i="0" sz="68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12870669" y="4729283"/>
            <a:ext cx="9701400" cy="3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2D2B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D02D2B"/>
                </a:solidFill>
                <a:latin typeface="Arial"/>
                <a:ea typeface="Arial"/>
                <a:cs typeface="Arial"/>
                <a:sym typeface="Arial"/>
              </a:rPr>
              <a:t>Reservations</a:t>
            </a:r>
            <a:endParaRPr b="1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46100" lvl="0" marL="5715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1F38"/>
              </a:buClr>
              <a:buSzPts val="452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Trail’s End is reserving the best selling times and storefronts for your Scout families! </a:t>
            </a:r>
            <a:endParaRPr sz="1000"/>
          </a:p>
          <a:p>
            <a:pPr indent="-546100" lvl="0" marL="5715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F38"/>
              </a:buClr>
              <a:buSzPts val="452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Reserve on Storefront Reservations page</a:t>
            </a:r>
            <a:endParaRPr sz="1000"/>
          </a:p>
          <a:p>
            <a:pPr indent="-546100" lvl="0" marL="5715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1F38"/>
              </a:buClr>
              <a:buSzPts val="452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01F38"/>
                </a:solidFill>
                <a:latin typeface="Arial"/>
                <a:ea typeface="Arial"/>
                <a:cs typeface="Arial"/>
                <a:sym typeface="Arial"/>
              </a:rPr>
              <a:t>Best hours will be highlighted</a:t>
            </a:r>
            <a:endParaRPr sz="1000"/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02055" y="9099600"/>
            <a:ext cx="8541720" cy="40715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85" name="Google Shape;18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462306" y="853527"/>
            <a:ext cx="3113974" cy="73877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0037289" y="1557949"/>
            <a:ext cx="397120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Scout Fundraising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Walden</dc:creator>
</cp:coreProperties>
</file>